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2292" y="10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628651" y="1825626"/>
            <a:ext cx="7844459" cy="4337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550067" y="365124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5686428" y="365125"/>
            <a:ext cx="30861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 rot="10800000">
            <a:off x="2600326" y="365125"/>
            <a:ext cx="3086101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886700" cy="2090392"/>
          </a:xfrm>
        </p:spPr>
        <p:txBody>
          <a:bodyPr/>
          <a:lstStyle>
            <a:lvl1pPr>
              <a:defRPr sz="1125"/>
            </a:lvl1pPr>
            <a:lvl2pPr>
              <a:defRPr sz="1125"/>
            </a:lvl2pPr>
            <a:lvl3pPr>
              <a:defRPr sz="1125"/>
            </a:lvl3pPr>
            <a:lvl4pPr>
              <a:defRPr sz="1125"/>
            </a:lvl4pPr>
            <a:lvl5pPr>
              <a:defRPr sz="11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648" y="4081808"/>
            <a:ext cx="7886702" cy="2090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1957801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2" y="3675066"/>
            <a:ext cx="7886699" cy="1500187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152B48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60" y="1681163"/>
            <a:ext cx="7889083" cy="82391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60" y="2505075"/>
            <a:ext cx="788908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828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004" y="457203"/>
            <a:ext cx="4752095" cy="551414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0" y="2263775"/>
            <a:ext cx="2949178" cy="370757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2"/>
            <a:ext cx="2949178" cy="1938129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457202"/>
            <a:ext cx="4629150" cy="540385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59" y="2395328"/>
            <a:ext cx="2949178" cy="346572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97916" y="1825627"/>
            <a:ext cx="5275193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10/07/2023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;p13">
            <a:extLst>
              <a:ext uri="{FF2B5EF4-FFF2-40B4-BE49-F238E27FC236}">
                <a16:creationId xmlns:a16="http://schemas.microsoft.com/office/drawing/2014/main" id="{B97B0F78-7555-6E0E-97E0-C5D85193C9A9}"/>
              </a:ext>
            </a:extLst>
          </p:cNvPr>
          <p:cNvSpPr txBox="1">
            <a:spLocks/>
          </p:cNvSpPr>
          <p:nvPr/>
        </p:nvSpPr>
        <p:spPr>
          <a:xfrm>
            <a:off x="-233638" y="929844"/>
            <a:ext cx="9989976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6AEAA"/>
              </a:buClr>
              <a:buSzPts val="6000"/>
              <a:buFont typeface="Montserrat"/>
              <a:buNone/>
            </a:pPr>
            <a:r>
              <a:rPr lang="es-ES" sz="4800"/>
              <a:t>Introducción a las </a:t>
            </a:r>
            <a:br>
              <a:rPr lang="es-ES" sz="4800"/>
            </a:br>
            <a:r>
              <a:rPr lang="es-ES" sz="4800"/>
              <a:t>pruebas psicométricas</a:t>
            </a:r>
            <a:endParaRPr lang="es-ES" sz="4800" dirty="0"/>
          </a:p>
        </p:txBody>
      </p:sp>
      <p:sp>
        <p:nvSpPr>
          <p:cNvPr id="3" name="Google Shape;61;p13">
            <a:extLst>
              <a:ext uri="{FF2B5EF4-FFF2-40B4-BE49-F238E27FC236}">
                <a16:creationId xmlns:a16="http://schemas.microsoft.com/office/drawing/2014/main" id="{28E85D7A-9F74-72D6-C59B-24501D195894}"/>
              </a:ext>
            </a:extLst>
          </p:cNvPr>
          <p:cNvSpPr txBox="1">
            <a:spLocks/>
          </p:cNvSpPr>
          <p:nvPr/>
        </p:nvSpPr>
        <p:spPr>
          <a:xfrm>
            <a:off x="0" y="354045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endParaRPr lang="es-ES" sz="2400" b="1" dirty="0"/>
          </a:p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r>
              <a:rPr lang="es-ES" sz="2400" b="1" dirty="0"/>
              <a:t>Mónica Alejandra Cardona </a:t>
            </a:r>
            <a:r>
              <a:rPr lang="es-ES" sz="2400" b="1" dirty="0" err="1"/>
              <a:t>Alzate</a:t>
            </a:r>
            <a:endParaRPr lang="es-ES" sz="2400" b="1" dirty="0"/>
          </a:p>
          <a:p>
            <a:pPr marL="0" indent="0" algn="ctr">
              <a:spcBef>
                <a:spcPts val="0"/>
              </a:spcBef>
              <a:buClr>
                <a:srgbClr val="152B48"/>
              </a:buClr>
              <a:buSzPts val="2400"/>
              <a:buFont typeface="Arial" panose="020B0604020202020204" pitchFamily="34" charset="0"/>
              <a:buNone/>
            </a:pPr>
            <a:r>
              <a:rPr lang="es-ES" sz="2400" dirty="0"/>
              <a:t>Psicóloga</a:t>
            </a:r>
          </a:p>
        </p:txBody>
      </p:sp>
    </p:spTree>
    <p:extLst>
      <p:ext uri="{BB962C8B-B14F-4D97-AF65-F5344CB8AC3E}">
        <p14:creationId xmlns:p14="http://schemas.microsoft.com/office/powerpoint/2010/main" val="238188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6;p14">
            <a:extLst>
              <a:ext uri="{FF2B5EF4-FFF2-40B4-BE49-F238E27FC236}">
                <a16:creationId xmlns:a16="http://schemas.microsoft.com/office/drawing/2014/main" id="{33B76122-59A9-0288-96D7-D26ADB29D339}"/>
              </a:ext>
            </a:extLst>
          </p:cNvPr>
          <p:cNvSpPr txBox="1">
            <a:spLocks/>
          </p:cNvSpPr>
          <p:nvPr/>
        </p:nvSpPr>
        <p:spPr>
          <a:xfrm>
            <a:off x="-588240" y="611989"/>
            <a:ext cx="10515600" cy="1213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ES" sz="2400">
                <a:solidFill>
                  <a:srgbClr val="152B48"/>
                </a:solidFill>
              </a:rPr>
              <a:t>¿Cuáles son las fases del proceso de selección?</a:t>
            </a:r>
          </a:p>
        </p:txBody>
      </p:sp>
      <p:grpSp>
        <p:nvGrpSpPr>
          <p:cNvPr id="3" name="Google Shape;67;p14">
            <a:extLst>
              <a:ext uri="{FF2B5EF4-FFF2-40B4-BE49-F238E27FC236}">
                <a16:creationId xmlns:a16="http://schemas.microsoft.com/office/drawing/2014/main" id="{9BD62453-750B-0659-930B-769BC84CAE96}"/>
              </a:ext>
            </a:extLst>
          </p:cNvPr>
          <p:cNvGrpSpPr/>
          <p:nvPr/>
        </p:nvGrpSpPr>
        <p:grpSpPr>
          <a:xfrm>
            <a:off x="2568345" y="2150210"/>
            <a:ext cx="4157653" cy="3637979"/>
            <a:chOff x="3318063" y="1368287"/>
            <a:chExt cx="2408000" cy="2993482"/>
          </a:xfrm>
        </p:grpSpPr>
        <p:sp>
          <p:nvSpPr>
            <p:cNvPr id="4" name="Google Shape;68;p14">
              <a:extLst>
                <a:ext uri="{FF2B5EF4-FFF2-40B4-BE49-F238E27FC236}">
                  <a16:creationId xmlns:a16="http://schemas.microsoft.com/office/drawing/2014/main" id="{85711EA9-C828-0938-410E-3CF18DE2A0C2}"/>
                </a:ext>
              </a:extLst>
            </p:cNvPr>
            <p:cNvSpPr/>
            <p:nvPr/>
          </p:nvSpPr>
          <p:spPr>
            <a:xfrm>
              <a:off x="3595785" y="2775241"/>
              <a:ext cx="1853168" cy="919151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</p:sp>
        <p:sp>
          <p:nvSpPr>
            <p:cNvPr id="5" name="Google Shape;69;p14">
              <a:extLst>
                <a:ext uri="{FF2B5EF4-FFF2-40B4-BE49-F238E27FC236}">
                  <a16:creationId xmlns:a16="http://schemas.microsoft.com/office/drawing/2014/main" id="{4A4710AE-B329-9050-B317-9F48A2A216D9}"/>
                </a:ext>
              </a:extLst>
            </p:cNvPr>
            <p:cNvSpPr/>
            <p:nvPr/>
          </p:nvSpPr>
          <p:spPr>
            <a:xfrm>
              <a:off x="3318063" y="3194383"/>
              <a:ext cx="1203867" cy="1167385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6" name="Google Shape;70;p14">
              <a:extLst>
                <a:ext uri="{FF2B5EF4-FFF2-40B4-BE49-F238E27FC236}">
                  <a16:creationId xmlns:a16="http://schemas.microsoft.com/office/drawing/2014/main" id="{2A004EF4-E1C7-00B5-7A16-AA435C2BD6FD}"/>
                </a:ext>
              </a:extLst>
            </p:cNvPr>
            <p:cNvSpPr/>
            <p:nvPr/>
          </p:nvSpPr>
          <p:spPr>
            <a:xfrm flipH="1">
              <a:off x="4522196" y="3194383"/>
              <a:ext cx="1203867" cy="1167385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7" name="Google Shape;71;p14">
              <a:extLst>
                <a:ext uri="{FF2B5EF4-FFF2-40B4-BE49-F238E27FC236}">
                  <a16:creationId xmlns:a16="http://schemas.microsoft.com/office/drawing/2014/main" id="{8BDAD75B-F3ED-3856-4642-B2482A698DD1}"/>
                </a:ext>
              </a:extLst>
            </p:cNvPr>
            <p:cNvSpPr/>
            <p:nvPr/>
          </p:nvSpPr>
          <p:spPr>
            <a:xfrm>
              <a:off x="3844034" y="2401368"/>
              <a:ext cx="1356545" cy="672851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</p:sp>
        <p:sp>
          <p:nvSpPr>
            <p:cNvPr id="8" name="Google Shape;72;p14">
              <a:extLst>
                <a:ext uri="{FF2B5EF4-FFF2-40B4-BE49-F238E27FC236}">
                  <a16:creationId xmlns:a16="http://schemas.microsoft.com/office/drawing/2014/main" id="{7505FDFE-7429-4A50-B4E9-6589EB979FCE}"/>
                </a:ext>
              </a:extLst>
            </p:cNvPr>
            <p:cNvSpPr/>
            <p:nvPr/>
          </p:nvSpPr>
          <p:spPr>
            <a:xfrm>
              <a:off x="3930892" y="2272397"/>
              <a:ext cx="1175304" cy="581421"/>
            </a:xfrm>
            <a:custGeom>
              <a:avLst/>
              <a:gdLst/>
              <a:ahLst/>
              <a:cxnLst/>
              <a:rect l="l" t="t" r="r" b="b"/>
              <a:pathLst>
                <a:path w="49248" h="16300" extrusionOk="0">
                  <a:moveTo>
                    <a:pt x="0" y="7554"/>
                  </a:moveTo>
                  <a:lnTo>
                    <a:pt x="24649" y="16300"/>
                  </a:lnTo>
                  <a:lnTo>
                    <a:pt x="49248" y="7604"/>
                  </a:lnTo>
                  <a:lnTo>
                    <a:pt x="24599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9" name="Google Shape;73;p14">
              <a:extLst>
                <a:ext uri="{FF2B5EF4-FFF2-40B4-BE49-F238E27FC236}">
                  <a16:creationId xmlns:a16="http://schemas.microsoft.com/office/drawing/2014/main" id="{3727654E-CFBE-E89B-D63C-3CFDB14314A2}"/>
                </a:ext>
              </a:extLst>
            </p:cNvPr>
            <p:cNvSpPr/>
            <p:nvPr/>
          </p:nvSpPr>
          <p:spPr>
            <a:xfrm>
              <a:off x="4052837" y="2081437"/>
              <a:ext cx="931314" cy="460727"/>
            </a:xfrm>
            <a:custGeom>
              <a:avLst/>
              <a:gdLst/>
              <a:ahLst/>
              <a:cxnLst/>
              <a:rect l="l" t="t" r="r" b="b"/>
              <a:pathLst>
                <a:path w="39012" h="12970" extrusionOk="0">
                  <a:moveTo>
                    <a:pt x="0" y="5914"/>
                  </a:moveTo>
                  <a:lnTo>
                    <a:pt x="19531" y="12970"/>
                  </a:lnTo>
                  <a:lnTo>
                    <a:pt x="39012" y="5914"/>
                  </a:lnTo>
                  <a:lnTo>
                    <a:pt x="19581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</p:sp>
        <p:sp>
          <p:nvSpPr>
            <p:cNvPr id="10" name="Google Shape;74;p14">
              <a:extLst>
                <a:ext uri="{FF2B5EF4-FFF2-40B4-BE49-F238E27FC236}">
                  <a16:creationId xmlns:a16="http://schemas.microsoft.com/office/drawing/2014/main" id="{6D21F8CC-9FA4-FCED-B18F-87DE8FA0B532}"/>
                </a:ext>
              </a:extLst>
            </p:cNvPr>
            <p:cNvSpPr/>
            <p:nvPr/>
          </p:nvSpPr>
          <p:spPr>
            <a:xfrm>
              <a:off x="4233144" y="1787006"/>
              <a:ext cx="573183" cy="289305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E7E6E6"/>
            </a:solidFill>
            <a:ln>
              <a:noFill/>
            </a:ln>
          </p:spPr>
        </p:sp>
        <p:sp>
          <p:nvSpPr>
            <p:cNvPr id="11" name="Google Shape;75;p14">
              <a:extLst>
                <a:ext uri="{FF2B5EF4-FFF2-40B4-BE49-F238E27FC236}">
                  <a16:creationId xmlns:a16="http://schemas.microsoft.com/office/drawing/2014/main" id="{CF98D055-6472-598F-25FE-5404D6174C23}"/>
                </a:ext>
              </a:extLst>
            </p:cNvPr>
            <p:cNvSpPr/>
            <p:nvPr/>
          </p:nvSpPr>
          <p:spPr>
            <a:xfrm>
              <a:off x="3640743" y="2708179"/>
              <a:ext cx="881371" cy="854431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2" name="Google Shape;76;p14">
              <a:extLst>
                <a:ext uri="{FF2B5EF4-FFF2-40B4-BE49-F238E27FC236}">
                  <a16:creationId xmlns:a16="http://schemas.microsoft.com/office/drawing/2014/main" id="{2364DB78-F9ED-CCB1-A734-6B792ED9BAD4}"/>
                </a:ext>
              </a:extLst>
            </p:cNvPr>
            <p:cNvSpPr/>
            <p:nvPr/>
          </p:nvSpPr>
          <p:spPr>
            <a:xfrm>
              <a:off x="3964720" y="2291507"/>
              <a:ext cx="555203" cy="453658"/>
            </a:xfrm>
            <a:custGeom>
              <a:avLst/>
              <a:gdLst/>
              <a:ahLst/>
              <a:cxnLst/>
              <a:rect l="l" t="t" r="r" b="b"/>
              <a:pathLst>
                <a:path w="23257" h="12771" extrusionOk="0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gradFill>
              <a:gsLst>
                <a:gs pos="0">
                  <a:srgbClr val="FFCA37"/>
                </a:gs>
                <a:gs pos="100000">
                  <a:srgbClr val="AD8107"/>
                </a:gs>
              </a:gsLst>
              <a:lin ang="5400012" scaled="0"/>
            </a:gradFill>
            <a:ln>
              <a:noFill/>
            </a:ln>
          </p:spPr>
        </p:sp>
        <p:sp>
          <p:nvSpPr>
            <p:cNvPr id="13" name="Google Shape;77;p14">
              <a:extLst>
                <a:ext uri="{FF2B5EF4-FFF2-40B4-BE49-F238E27FC236}">
                  <a16:creationId xmlns:a16="http://schemas.microsoft.com/office/drawing/2014/main" id="{FB3B89F8-804B-A713-D8FD-A60C07F1435B}"/>
                </a:ext>
              </a:extLst>
            </p:cNvPr>
            <p:cNvSpPr/>
            <p:nvPr/>
          </p:nvSpPr>
          <p:spPr>
            <a:xfrm flipH="1">
              <a:off x="4518736" y="2291507"/>
              <a:ext cx="555203" cy="453658"/>
            </a:xfrm>
            <a:custGeom>
              <a:avLst/>
              <a:gdLst/>
              <a:ahLst/>
              <a:cxnLst/>
              <a:rect l="l" t="t" r="r" b="b"/>
              <a:pathLst>
                <a:path w="23257" h="12771" extrusionOk="0">
                  <a:moveTo>
                    <a:pt x="3727" y="0"/>
                  </a:moveTo>
                  <a:lnTo>
                    <a:pt x="0" y="4522"/>
                  </a:lnTo>
                  <a:lnTo>
                    <a:pt x="23257" y="12771"/>
                  </a:lnTo>
                  <a:lnTo>
                    <a:pt x="23257" y="7056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</p:spPr>
        </p:sp>
        <p:sp>
          <p:nvSpPr>
            <p:cNvPr id="14" name="Google Shape;78;p14">
              <a:extLst>
                <a:ext uri="{FF2B5EF4-FFF2-40B4-BE49-F238E27FC236}">
                  <a16:creationId xmlns:a16="http://schemas.microsoft.com/office/drawing/2014/main" id="{590B6FC8-3D97-E950-5F43-AB3724392F0A}"/>
                </a:ext>
              </a:extLst>
            </p:cNvPr>
            <p:cNvSpPr/>
            <p:nvPr/>
          </p:nvSpPr>
          <p:spPr>
            <a:xfrm>
              <a:off x="4084537" y="1922553"/>
              <a:ext cx="435387" cy="501365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5" name="Google Shape;79;p14">
              <a:extLst>
                <a:ext uri="{FF2B5EF4-FFF2-40B4-BE49-F238E27FC236}">
                  <a16:creationId xmlns:a16="http://schemas.microsoft.com/office/drawing/2014/main" id="{8145DCBC-6FC4-961E-A12E-23F10A3A0BF0}"/>
                </a:ext>
              </a:extLst>
            </p:cNvPr>
            <p:cNvSpPr/>
            <p:nvPr/>
          </p:nvSpPr>
          <p:spPr>
            <a:xfrm flipH="1">
              <a:off x="4518735" y="1922553"/>
              <a:ext cx="435387" cy="501365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6" name="Google Shape;80;p14">
              <a:extLst>
                <a:ext uri="{FF2B5EF4-FFF2-40B4-BE49-F238E27FC236}">
                  <a16:creationId xmlns:a16="http://schemas.microsoft.com/office/drawing/2014/main" id="{79A40DF8-ECE8-BBBE-7A96-592B17DDD04F}"/>
                </a:ext>
              </a:extLst>
            </p:cNvPr>
            <p:cNvSpPr/>
            <p:nvPr/>
          </p:nvSpPr>
          <p:spPr>
            <a:xfrm>
              <a:off x="4266040" y="1368287"/>
              <a:ext cx="253884" cy="593119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7" name="Google Shape;81;p14">
              <a:extLst>
                <a:ext uri="{FF2B5EF4-FFF2-40B4-BE49-F238E27FC236}">
                  <a16:creationId xmlns:a16="http://schemas.microsoft.com/office/drawing/2014/main" id="{B720382B-7A1F-784E-F23D-A748FFD5750B}"/>
                </a:ext>
              </a:extLst>
            </p:cNvPr>
            <p:cNvSpPr/>
            <p:nvPr/>
          </p:nvSpPr>
          <p:spPr>
            <a:xfrm flipH="1">
              <a:off x="4518734" y="1368287"/>
              <a:ext cx="253884" cy="593119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8" name="Google Shape;82;p14">
              <a:extLst>
                <a:ext uri="{FF2B5EF4-FFF2-40B4-BE49-F238E27FC236}">
                  <a16:creationId xmlns:a16="http://schemas.microsoft.com/office/drawing/2014/main" id="{2DE35E7B-8980-B11E-24CF-4E98ACD5CCD1}"/>
                </a:ext>
              </a:extLst>
            </p:cNvPr>
            <p:cNvSpPr/>
            <p:nvPr/>
          </p:nvSpPr>
          <p:spPr>
            <a:xfrm>
              <a:off x="3877348" y="2290728"/>
              <a:ext cx="642683" cy="657851"/>
            </a:xfrm>
            <a:custGeom>
              <a:avLst/>
              <a:gdLst/>
              <a:ahLst/>
              <a:cxnLst/>
              <a:rect l="l" t="t" r="r" b="b"/>
              <a:pathLst>
                <a:path w="65016" h="46623" extrusionOk="0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19" name="Google Shape;83;p14">
              <a:extLst>
                <a:ext uri="{FF2B5EF4-FFF2-40B4-BE49-F238E27FC236}">
                  <a16:creationId xmlns:a16="http://schemas.microsoft.com/office/drawing/2014/main" id="{E1D97795-B9F1-7D6F-9296-667CE32C3B1D}"/>
                </a:ext>
              </a:extLst>
            </p:cNvPr>
            <p:cNvSpPr/>
            <p:nvPr/>
          </p:nvSpPr>
          <p:spPr>
            <a:xfrm flipH="1">
              <a:off x="4518572" y="2291772"/>
              <a:ext cx="642683" cy="657851"/>
            </a:xfrm>
            <a:custGeom>
              <a:avLst/>
              <a:gdLst/>
              <a:ahLst/>
              <a:cxnLst/>
              <a:rect l="l" t="t" r="r" b="b"/>
              <a:pathLst>
                <a:path w="65016" h="46623" extrusionOk="0">
                  <a:moveTo>
                    <a:pt x="17858" y="0"/>
                  </a:moveTo>
                  <a:lnTo>
                    <a:pt x="0" y="22135"/>
                  </a:lnTo>
                  <a:lnTo>
                    <a:pt x="65016" y="46623"/>
                  </a:lnTo>
                  <a:lnTo>
                    <a:pt x="65016" y="17537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  <p:sp>
          <p:nvSpPr>
            <p:cNvPr id="20" name="Google Shape;84;p14">
              <a:extLst>
                <a:ext uri="{FF2B5EF4-FFF2-40B4-BE49-F238E27FC236}">
                  <a16:creationId xmlns:a16="http://schemas.microsoft.com/office/drawing/2014/main" id="{FB6B4632-EF81-EC37-9D4B-AE5D21D3B57B}"/>
                </a:ext>
              </a:extLst>
            </p:cNvPr>
            <p:cNvSpPr/>
            <p:nvPr/>
          </p:nvSpPr>
          <p:spPr>
            <a:xfrm flipH="1">
              <a:off x="4522009" y="2708179"/>
              <a:ext cx="881371" cy="854431"/>
            </a:xfrm>
            <a:custGeom>
              <a:avLst/>
              <a:gdLst/>
              <a:ahLst/>
              <a:cxnLst/>
              <a:rect l="l" t="t" r="r" b="b"/>
              <a:pathLst>
                <a:path w="31954" h="20822" extrusionOk="0">
                  <a:moveTo>
                    <a:pt x="7355" y="0"/>
                  </a:moveTo>
                  <a:lnTo>
                    <a:pt x="31954" y="8796"/>
                  </a:lnTo>
                  <a:lnTo>
                    <a:pt x="31954" y="20822"/>
                  </a:lnTo>
                  <a:lnTo>
                    <a:pt x="0" y="8895"/>
                  </a:lnTo>
                  <a:close/>
                </a:path>
              </a:pathLst>
            </a:custGeom>
            <a:solidFill>
              <a:srgbClr val="06AEAA"/>
            </a:solidFill>
            <a:ln>
              <a:noFill/>
            </a:ln>
          </p:spPr>
        </p:sp>
      </p:grpSp>
      <p:grpSp>
        <p:nvGrpSpPr>
          <p:cNvPr id="21" name="Google Shape;85;p14">
            <a:extLst>
              <a:ext uri="{FF2B5EF4-FFF2-40B4-BE49-F238E27FC236}">
                <a16:creationId xmlns:a16="http://schemas.microsoft.com/office/drawing/2014/main" id="{33FDD2C1-9AED-D795-FB41-26546E0BE82F}"/>
              </a:ext>
            </a:extLst>
          </p:cNvPr>
          <p:cNvGrpSpPr/>
          <p:nvPr/>
        </p:nvGrpSpPr>
        <p:grpSpPr>
          <a:xfrm>
            <a:off x="628494" y="3551956"/>
            <a:ext cx="2706687" cy="834659"/>
            <a:chOff x="1481285" y="2507616"/>
            <a:chExt cx="2284510" cy="747300"/>
          </a:xfrm>
        </p:grpSpPr>
        <p:cxnSp>
          <p:nvCxnSpPr>
            <p:cNvPr id="22" name="Google Shape;86;p14">
              <a:extLst>
                <a:ext uri="{FF2B5EF4-FFF2-40B4-BE49-F238E27FC236}">
                  <a16:creationId xmlns:a16="http://schemas.microsoft.com/office/drawing/2014/main" id="{27913A29-C0CD-FB25-5391-C024A598998E}"/>
                </a:ext>
              </a:extLst>
            </p:cNvPr>
            <p:cNvCxnSpPr/>
            <p:nvPr/>
          </p:nvCxnSpPr>
          <p:spPr>
            <a:xfrm rot="10800000">
              <a:off x="2915895" y="2881250"/>
              <a:ext cx="8499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3" name="Google Shape;87;p14">
              <a:extLst>
                <a:ext uri="{FF2B5EF4-FFF2-40B4-BE49-F238E27FC236}">
                  <a16:creationId xmlns:a16="http://schemas.microsoft.com/office/drawing/2014/main" id="{5299FB8B-8455-8F99-CB36-593E6085D7A0}"/>
                </a:ext>
              </a:extLst>
            </p:cNvPr>
            <p:cNvSpPr txBox="1"/>
            <p:nvPr/>
          </p:nvSpPr>
          <p:spPr>
            <a:xfrm>
              <a:off x="1481285" y="2507616"/>
              <a:ext cx="1377849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Revisión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hojas de </a:t>
              </a: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vida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4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4" name="Google Shape;88;p14">
              <a:extLst>
                <a:ext uri="{FF2B5EF4-FFF2-40B4-BE49-F238E27FC236}">
                  <a16:creationId xmlns:a16="http://schemas.microsoft.com/office/drawing/2014/main" id="{58D7B846-852E-F42B-52F7-7F9ADA4A891F}"/>
                </a:ext>
              </a:extLst>
            </p:cNvPr>
            <p:cNvSpPr/>
            <p:nvPr/>
          </p:nvSpPr>
          <p:spPr>
            <a:xfrm>
              <a:off x="2874851" y="2780836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  <p:grpSp>
        <p:nvGrpSpPr>
          <p:cNvPr id="25" name="Google Shape;89;p14">
            <a:extLst>
              <a:ext uri="{FF2B5EF4-FFF2-40B4-BE49-F238E27FC236}">
                <a16:creationId xmlns:a16="http://schemas.microsoft.com/office/drawing/2014/main" id="{191A3F06-C88A-A82D-280C-F1A59A20FF0F}"/>
              </a:ext>
            </a:extLst>
          </p:cNvPr>
          <p:cNvGrpSpPr/>
          <p:nvPr/>
        </p:nvGrpSpPr>
        <p:grpSpPr>
          <a:xfrm>
            <a:off x="5604116" y="3052631"/>
            <a:ext cx="3539884" cy="834659"/>
            <a:chOff x="5064450" y="2086427"/>
            <a:chExt cx="2987748" cy="747300"/>
          </a:xfrm>
        </p:grpSpPr>
        <p:cxnSp>
          <p:nvCxnSpPr>
            <p:cNvPr id="26" name="Google Shape;90;p14">
              <a:extLst>
                <a:ext uri="{FF2B5EF4-FFF2-40B4-BE49-F238E27FC236}">
                  <a16:creationId xmlns:a16="http://schemas.microsoft.com/office/drawing/2014/main" id="{60CF15DA-6C1B-A2D0-7BE2-BAE2CBCA902F}"/>
                </a:ext>
              </a:extLst>
            </p:cNvPr>
            <p:cNvCxnSpPr/>
            <p:nvPr/>
          </p:nvCxnSpPr>
          <p:spPr>
            <a:xfrm>
              <a:off x="5064450" y="2460069"/>
              <a:ext cx="11190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91;p14">
              <a:extLst>
                <a:ext uri="{FF2B5EF4-FFF2-40B4-BE49-F238E27FC236}">
                  <a16:creationId xmlns:a16="http://schemas.microsoft.com/office/drawing/2014/main" id="{A0E85461-4981-0E18-5D34-B6B809E9B019}"/>
                </a:ext>
              </a:extLst>
            </p:cNvPr>
            <p:cNvSpPr txBox="1"/>
            <p:nvPr/>
          </p:nvSpPr>
          <p:spPr>
            <a:xfrm>
              <a:off x="6223863" y="2086427"/>
              <a:ext cx="1828335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400" b="1" dirty="0" err="1">
                  <a:latin typeface="Montserrat"/>
                  <a:ea typeface="Montserrat"/>
                  <a:cs typeface="Montserrat"/>
                  <a:sym typeface="Montserrat"/>
                </a:rPr>
                <a:t>Aplicación</a:t>
              </a:r>
              <a:r>
                <a:rPr lang="en-US" sz="1400" b="1" dirty="0"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400" b="1" dirty="0" err="1">
                  <a:latin typeface="Montserrat"/>
                  <a:ea typeface="Montserrat"/>
                  <a:cs typeface="Montserrat"/>
                  <a:sym typeface="Montserrat"/>
                </a:rPr>
                <a:t>pruebas</a:t>
              </a:r>
              <a:r>
                <a:rPr lang="en-US" sz="1400" b="1" dirty="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400" b="1" dirty="0" err="1">
                  <a:latin typeface="Montserrat"/>
                  <a:ea typeface="Montserrat"/>
                  <a:cs typeface="Montserrat"/>
                  <a:sym typeface="Montserrat"/>
                </a:rPr>
                <a:t>psicotécnicas</a:t>
              </a:r>
              <a:r>
                <a:rPr lang="en-US" sz="1400" b="1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400" b="1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8" name="Google Shape;92;p14">
              <a:extLst>
                <a:ext uri="{FF2B5EF4-FFF2-40B4-BE49-F238E27FC236}">
                  <a16:creationId xmlns:a16="http://schemas.microsoft.com/office/drawing/2014/main" id="{18159324-CB70-08DA-987A-D1384F961A33}"/>
                </a:ext>
              </a:extLst>
            </p:cNvPr>
            <p:cNvSpPr/>
            <p:nvPr/>
          </p:nvSpPr>
          <p:spPr>
            <a:xfrm>
              <a:off x="6014671" y="235388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  <p:grpSp>
        <p:nvGrpSpPr>
          <p:cNvPr id="29" name="Google Shape;93;p14">
            <a:extLst>
              <a:ext uri="{FF2B5EF4-FFF2-40B4-BE49-F238E27FC236}">
                <a16:creationId xmlns:a16="http://schemas.microsoft.com/office/drawing/2014/main" id="{202999FA-CF24-9D5D-3377-17FF86D983B6}"/>
              </a:ext>
            </a:extLst>
          </p:cNvPr>
          <p:cNvGrpSpPr/>
          <p:nvPr/>
        </p:nvGrpSpPr>
        <p:grpSpPr>
          <a:xfrm>
            <a:off x="4849252" y="2002506"/>
            <a:ext cx="3974710" cy="834659"/>
            <a:chOff x="4530625" y="1206568"/>
            <a:chExt cx="3811042" cy="747300"/>
          </a:xfrm>
        </p:grpSpPr>
        <p:cxnSp>
          <p:nvCxnSpPr>
            <p:cNvPr id="30" name="Google Shape;94;p14">
              <a:extLst>
                <a:ext uri="{FF2B5EF4-FFF2-40B4-BE49-F238E27FC236}">
                  <a16:creationId xmlns:a16="http://schemas.microsoft.com/office/drawing/2014/main" id="{6D4284BB-C77F-D4FA-8506-726CCE449F13}"/>
                </a:ext>
              </a:extLst>
            </p:cNvPr>
            <p:cNvCxnSpPr/>
            <p:nvPr/>
          </p:nvCxnSpPr>
          <p:spPr>
            <a:xfrm>
              <a:off x="4530625" y="1582195"/>
              <a:ext cx="16527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" name="Google Shape;95;p14">
              <a:extLst>
                <a:ext uri="{FF2B5EF4-FFF2-40B4-BE49-F238E27FC236}">
                  <a16:creationId xmlns:a16="http://schemas.microsoft.com/office/drawing/2014/main" id="{51AE833C-B130-3643-F620-100DFD2B5789}"/>
                </a:ext>
              </a:extLst>
            </p:cNvPr>
            <p:cNvSpPr txBox="1"/>
            <p:nvPr/>
          </p:nvSpPr>
          <p:spPr>
            <a:xfrm>
              <a:off x="6214367" y="1206568"/>
              <a:ext cx="21273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400" dirty="0" err="1">
                  <a:latin typeface="Montserrat"/>
                  <a:ea typeface="Montserrat"/>
                  <a:cs typeface="Montserrat"/>
                  <a:sym typeface="Montserrat"/>
                </a:rPr>
                <a:t>Proceso</a:t>
              </a:r>
              <a:r>
                <a:rPr lang="en-US" sz="1400" dirty="0"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400" dirty="0" err="1">
                  <a:latin typeface="Montserrat"/>
                  <a:ea typeface="Montserrat"/>
                  <a:cs typeface="Montserrat"/>
                  <a:sym typeface="Montserrat"/>
                </a:rPr>
                <a:t>entrevistas</a:t>
              </a:r>
              <a:r>
                <a:rPr lang="en-US" sz="1400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4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2" name="Google Shape;96;p14">
              <a:extLst>
                <a:ext uri="{FF2B5EF4-FFF2-40B4-BE49-F238E27FC236}">
                  <a16:creationId xmlns:a16="http://schemas.microsoft.com/office/drawing/2014/main" id="{B90C03F4-CA6E-2FAB-7C1B-F42B275B5F73}"/>
                </a:ext>
              </a:extLst>
            </p:cNvPr>
            <p:cNvSpPr/>
            <p:nvPr/>
          </p:nvSpPr>
          <p:spPr>
            <a:xfrm>
              <a:off x="6014671" y="148178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  <p:grpSp>
        <p:nvGrpSpPr>
          <p:cNvPr id="33" name="Google Shape;97;p14">
            <a:extLst>
              <a:ext uri="{FF2B5EF4-FFF2-40B4-BE49-F238E27FC236}">
                <a16:creationId xmlns:a16="http://schemas.microsoft.com/office/drawing/2014/main" id="{E68073DE-9A66-AF44-AF39-782CF8543D1E}"/>
              </a:ext>
            </a:extLst>
          </p:cNvPr>
          <p:cNvGrpSpPr/>
          <p:nvPr/>
        </p:nvGrpSpPr>
        <p:grpSpPr>
          <a:xfrm>
            <a:off x="457201" y="2570481"/>
            <a:ext cx="3556683" cy="834659"/>
            <a:chOff x="328522" y="1672386"/>
            <a:chExt cx="3884303" cy="747300"/>
          </a:xfrm>
        </p:grpSpPr>
        <p:cxnSp>
          <p:nvCxnSpPr>
            <p:cNvPr id="34" name="Google Shape;98;p14">
              <a:extLst>
                <a:ext uri="{FF2B5EF4-FFF2-40B4-BE49-F238E27FC236}">
                  <a16:creationId xmlns:a16="http://schemas.microsoft.com/office/drawing/2014/main" id="{A2E3516B-2548-3E24-C203-EEC60A80EB96}"/>
                </a:ext>
              </a:extLst>
            </p:cNvPr>
            <p:cNvCxnSpPr/>
            <p:nvPr/>
          </p:nvCxnSpPr>
          <p:spPr>
            <a:xfrm rot="10800000">
              <a:off x="2921325" y="2046050"/>
              <a:ext cx="12915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" name="Google Shape;99;p14">
              <a:extLst>
                <a:ext uri="{FF2B5EF4-FFF2-40B4-BE49-F238E27FC236}">
                  <a16:creationId xmlns:a16="http://schemas.microsoft.com/office/drawing/2014/main" id="{A880F346-1C13-DB28-DC47-C5D8F9A6B914}"/>
                </a:ext>
              </a:extLst>
            </p:cNvPr>
            <p:cNvSpPr txBox="1"/>
            <p:nvPr/>
          </p:nvSpPr>
          <p:spPr>
            <a:xfrm>
              <a:off x="328522" y="1672386"/>
              <a:ext cx="25428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r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Verificación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de </a:t>
              </a: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documentación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, </a:t>
              </a: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referencias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y </a:t>
              </a:r>
              <a:r>
                <a:rPr lang="en-US" sz="1400" dirty="0" err="1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antecedentes</a:t>
              </a:r>
              <a:r>
                <a:rPr lang="en-US" sz="1400" dirty="0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 </a:t>
              </a:r>
              <a:endParaRPr sz="14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36" name="Google Shape;100;p14">
              <a:extLst>
                <a:ext uri="{FF2B5EF4-FFF2-40B4-BE49-F238E27FC236}">
                  <a16:creationId xmlns:a16="http://schemas.microsoft.com/office/drawing/2014/main" id="{DB8D07F3-F3E1-3A97-725C-9C730C0B724E}"/>
                </a:ext>
              </a:extLst>
            </p:cNvPr>
            <p:cNvSpPr/>
            <p:nvPr/>
          </p:nvSpPr>
          <p:spPr>
            <a:xfrm>
              <a:off x="2874851" y="1943786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  <p:grpSp>
        <p:nvGrpSpPr>
          <p:cNvPr id="37" name="Google Shape;101;p14">
            <a:extLst>
              <a:ext uri="{FF2B5EF4-FFF2-40B4-BE49-F238E27FC236}">
                <a16:creationId xmlns:a16="http://schemas.microsoft.com/office/drawing/2014/main" id="{FE3DC72B-E1A5-8F0A-1D5F-2A925C0FD45F}"/>
              </a:ext>
            </a:extLst>
          </p:cNvPr>
          <p:cNvGrpSpPr/>
          <p:nvPr/>
        </p:nvGrpSpPr>
        <p:grpSpPr>
          <a:xfrm>
            <a:off x="6308354" y="4040507"/>
            <a:ext cx="2725920" cy="834659"/>
            <a:chOff x="5574150" y="3083451"/>
            <a:chExt cx="3054494" cy="747300"/>
          </a:xfrm>
        </p:grpSpPr>
        <p:cxnSp>
          <p:nvCxnSpPr>
            <p:cNvPr id="38" name="Google Shape;102;p14">
              <a:extLst>
                <a:ext uri="{FF2B5EF4-FFF2-40B4-BE49-F238E27FC236}">
                  <a16:creationId xmlns:a16="http://schemas.microsoft.com/office/drawing/2014/main" id="{E59E0975-C534-9556-B263-08299DF86E6F}"/>
                </a:ext>
              </a:extLst>
            </p:cNvPr>
            <p:cNvCxnSpPr/>
            <p:nvPr/>
          </p:nvCxnSpPr>
          <p:spPr>
            <a:xfrm>
              <a:off x="5574150" y="3449448"/>
              <a:ext cx="609300" cy="0"/>
            </a:xfrm>
            <a:prstGeom prst="straightConnector1">
              <a:avLst/>
            </a:prstGeom>
            <a:noFill/>
            <a:ln w="9525" cap="flat" cmpd="sng">
              <a:solidFill>
                <a:srgbClr val="BDBDBD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" name="Google Shape;103;p14">
              <a:extLst>
                <a:ext uri="{FF2B5EF4-FFF2-40B4-BE49-F238E27FC236}">
                  <a16:creationId xmlns:a16="http://schemas.microsoft.com/office/drawing/2014/main" id="{5C2A37C7-2045-F3D8-39FF-1C5469F4BBBD}"/>
                </a:ext>
              </a:extLst>
            </p:cNvPr>
            <p:cNvSpPr txBox="1"/>
            <p:nvPr/>
          </p:nvSpPr>
          <p:spPr>
            <a:xfrm>
              <a:off x="6223844" y="3083451"/>
              <a:ext cx="2404800" cy="74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100"/>
                </a:spcAft>
                <a:buNone/>
              </a:pPr>
              <a:r>
                <a:rPr lang="en-US" sz="1400" dirty="0">
                  <a:latin typeface="Montserrat"/>
                  <a:ea typeface="Montserrat"/>
                  <a:cs typeface="Montserrat"/>
                  <a:sym typeface="Montserrat"/>
                </a:rPr>
                <a:t>Examen de </a:t>
              </a:r>
              <a:r>
                <a:rPr lang="en-US" sz="1400" dirty="0" err="1">
                  <a:latin typeface="Montserrat"/>
                  <a:ea typeface="Montserrat"/>
                  <a:cs typeface="Montserrat"/>
                  <a:sym typeface="Montserrat"/>
                </a:rPr>
                <a:t>conocimientos</a:t>
              </a:r>
              <a:r>
                <a:rPr lang="en-US" sz="1400" dirty="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en-US" sz="1400" dirty="0" err="1">
                  <a:latin typeface="Montserrat"/>
                  <a:ea typeface="Montserrat"/>
                  <a:cs typeface="Montserrat"/>
                  <a:sym typeface="Montserrat"/>
                </a:rPr>
                <a:t>médicos</a:t>
              </a:r>
              <a:r>
                <a:rPr lang="en-US" sz="1400" dirty="0"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sz="1400" dirty="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40" name="Google Shape;104;p14">
              <a:extLst>
                <a:ext uri="{FF2B5EF4-FFF2-40B4-BE49-F238E27FC236}">
                  <a16:creationId xmlns:a16="http://schemas.microsoft.com/office/drawing/2014/main" id="{154F8DF5-E762-E141-FE42-9957E066767B}"/>
                </a:ext>
              </a:extLst>
            </p:cNvPr>
            <p:cNvSpPr/>
            <p:nvPr/>
          </p:nvSpPr>
          <p:spPr>
            <a:xfrm>
              <a:off x="6014671" y="3349032"/>
              <a:ext cx="198600" cy="1983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/>
            </a:p>
          </p:txBody>
        </p:sp>
      </p:grpSp>
    </p:spTree>
    <p:extLst>
      <p:ext uri="{BB962C8B-B14F-4D97-AF65-F5344CB8AC3E}">
        <p14:creationId xmlns:p14="http://schemas.microsoft.com/office/powerpoint/2010/main" val="300251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9;p15">
            <a:extLst>
              <a:ext uri="{FF2B5EF4-FFF2-40B4-BE49-F238E27FC236}">
                <a16:creationId xmlns:a16="http://schemas.microsoft.com/office/drawing/2014/main" id="{6B63B296-4780-5085-6C04-12F9FE026A02}"/>
              </a:ext>
            </a:extLst>
          </p:cNvPr>
          <p:cNvSpPr txBox="1">
            <a:spLocks/>
          </p:cNvSpPr>
          <p:nvPr/>
        </p:nvSpPr>
        <p:spPr>
          <a:xfrm>
            <a:off x="836597" y="478536"/>
            <a:ext cx="84123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2000"/>
            </a:pPr>
            <a:r>
              <a:rPr lang="es-ES" sz="3000" dirty="0"/>
              <a:t>¿Qué son las pruebas psicotécnicas?</a:t>
            </a:r>
          </a:p>
        </p:txBody>
      </p:sp>
      <p:sp>
        <p:nvSpPr>
          <p:cNvPr id="3" name="Google Shape;110;p15">
            <a:extLst>
              <a:ext uri="{FF2B5EF4-FFF2-40B4-BE49-F238E27FC236}">
                <a16:creationId xmlns:a16="http://schemas.microsoft.com/office/drawing/2014/main" id="{6B7C1C69-9DA7-667A-D6C7-0E83CA3E750F}"/>
              </a:ext>
            </a:extLst>
          </p:cNvPr>
          <p:cNvSpPr txBox="1">
            <a:spLocks/>
          </p:cNvSpPr>
          <p:nvPr/>
        </p:nvSpPr>
        <p:spPr>
          <a:xfrm>
            <a:off x="836597" y="999700"/>
            <a:ext cx="7761356" cy="37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r>
              <a:rPr lang="es-ES" sz="1400" dirty="0"/>
              <a:t>Son herramientas de apoyo para los evaluadores, que permiten medir y analizar variables psicológicas, cognitivas y emocionales del candidato.</a:t>
            </a:r>
          </a:p>
          <a:p>
            <a:pPr marL="0" indent="0">
              <a:lnSpc>
                <a:spcPct val="115000"/>
              </a:lnSpc>
              <a:spcBef>
                <a:spcPts val="1100"/>
              </a:spcBef>
              <a:buClr>
                <a:schemeClr val="dk1"/>
              </a:buClr>
              <a:buSzPts val="1500"/>
              <a:buFont typeface="Arial"/>
              <a:buNone/>
            </a:pPr>
            <a:r>
              <a:rPr lang="es-ES" sz="1400" dirty="0"/>
              <a:t>Ten en cuenta que no hay respuestas “correctas o incorrectas” en estas pruebas, por lo que no es conveniente manipularlas, contestando lo que crees que gustará más a los evaluadores, dado que estas tienen variables de control internas que arrojan información sobre qué tanto la persona manipuló su imagen.</a:t>
            </a:r>
          </a:p>
          <a:p>
            <a:pPr marL="0" indent="0">
              <a:lnSpc>
                <a:spcPct val="115000"/>
              </a:lnSpc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endParaRPr lang="es-ES" sz="1400" dirty="0"/>
          </a:p>
          <a:p>
            <a:pPr marL="0" indent="0">
              <a:lnSpc>
                <a:spcPct val="115000"/>
              </a:lnSpc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endParaRPr lang="es-ES" sz="1400" dirty="0"/>
          </a:p>
        </p:txBody>
      </p:sp>
      <p:grpSp>
        <p:nvGrpSpPr>
          <p:cNvPr id="4" name="Google Shape;111;p15">
            <a:extLst>
              <a:ext uri="{FF2B5EF4-FFF2-40B4-BE49-F238E27FC236}">
                <a16:creationId xmlns:a16="http://schemas.microsoft.com/office/drawing/2014/main" id="{8D3294D4-46C9-5B77-522F-92379A85F8EB}"/>
              </a:ext>
            </a:extLst>
          </p:cNvPr>
          <p:cNvGrpSpPr/>
          <p:nvPr/>
        </p:nvGrpSpPr>
        <p:grpSpPr>
          <a:xfrm>
            <a:off x="2795819" y="3008351"/>
            <a:ext cx="3552362" cy="3607790"/>
            <a:chOff x="2902488" y="902232"/>
            <a:chExt cx="3339000" cy="3339000"/>
          </a:xfrm>
        </p:grpSpPr>
        <p:sp>
          <p:nvSpPr>
            <p:cNvPr id="5" name="Google Shape;112;p15">
              <a:extLst>
                <a:ext uri="{FF2B5EF4-FFF2-40B4-BE49-F238E27FC236}">
                  <a16:creationId xmlns:a16="http://schemas.microsoft.com/office/drawing/2014/main" id="{2667A6FD-7E75-446C-1B01-6ADF3B1F4986}"/>
                </a:ext>
              </a:extLst>
            </p:cNvPr>
            <p:cNvSpPr/>
            <p:nvPr/>
          </p:nvSpPr>
          <p:spPr>
            <a:xfrm rot="-5400000">
              <a:off x="2902488" y="902232"/>
              <a:ext cx="3339000" cy="3339000"/>
            </a:xfrm>
            <a:prstGeom prst="ellipse">
              <a:avLst/>
            </a:prstGeom>
            <a:noFill/>
            <a:ln w="19050" cap="flat" cmpd="sng">
              <a:solidFill>
                <a:srgbClr val="152B48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13;p15">
              <a:extLst>
                <a:ext uri="{FF2B5EF4-FFF2-40B4-BE49-F238E27FC236}">
                  <a16:creationId xmlns:a16="http://schemas.microsoft.com/office/drawing/2014/main" id="{B2248A88-770A-F89D-DB96-3D4C2018DD43}"/>
                </a:ext>
              </a:extLst>
            </p:cNvPr>
            <p:cNvSpPr/>
            <p:nvPr/>
          </p:nvSpPr>
          <p:spPr>
            <a:xfrm>
              <a:off x="3123875" y="1123625"/>
              <a:ext cx="2896500" cy="2896200"/>
            </a:xfrm>
            <a:prstGeom prst="pie">
              <a:avLst>
                <a:gd name="adj1" fmla="val 2689583"/>
                <a:gd name="adj2" fmla="val 13510993"/>
              </a:avLst>
            </a:prstGeom>
            <a:solidFill>
              <a:srgbClr val="BDBD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" name="Google Shape;114;p15">
            <a:extLst>
              <a:ext uri="{FF2B5EF4-FFF2-40B4-BE49-F238E27FC236}">
                <a16:creationId xmlns:a16="http://schemas.microsoft.com/office/drawing/2014/main" id="{D6F725C5-2A35-8562-97E8-5401432DDE5E}"/>
              </a:ext>
            </a:extLst>
          </p:cNvPr>
          <p:cNvGrpSpPr/>
          <p:nvPr/>
        </p:nvGrpSpPr>
        <p:grpSpPr>
          <a:xfrm>
            <a:off x="3606029" y="3831206"/>
            <a:ext cx="1931936" cy="1962080"/>
            <a:chOff x="3664038" y="1663782"/>
            <a:chExt cx="1815900" cy="1815900"/>
          </a:xfrm>
        </p:grpSpPr>
        <p:sp>
          <p:nvSpPr>
            <p:cNvPr id="8" name="Google Shape;115;p15">
              <a:extLst>
                <a:ext uri="{FF2B5EF4-FFF2-40B4-BE49-F238E27FC236}">
                  <a16:creationId xmlns:a16="http://schemas.microsoft.com/office/drawing/2014/main" id="{7A91F90C-3273-D61C-2DEB-48AAD0E48A96}"/>
                </a:ext>
              </a:extLst>
            </p:cNvPr>
            <p:cNvSpPr/>
            <p:nvPr/>
          </p:nvSpPr>
          <p:spPr>
            <a:xfrm>
              <a:off x="3664038" y="1663782"/>
              <a:ext cx="1815900" cy="1815900"/>
            </a:xfrm>
            <a:prstGeom prst="ellipse">
              <a:avLst/>
            </a:prstGeom>
            <a:solidFill>
              <a:srgbClr val="06AEAA"/>
            </a:solidFill>
            <a:ln>
              <a:noFill/>
            </a:ln>
            <a:effectLst>
              <a:outerShdw blurRad="228600" dist="50800" dir="5400000" algn="tl" rotWithShape="0">
                <a:srgbClr val="000000">
                  <a:alpha val="54509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16;p15">
              <a:extLst>
                <a:ext uri="{FF2B5EF4-FFF2-40B4-BE49-F238E27FC236}">
                  <a16:creationId xmlns:a16="http://schemas.microsoft.com/office/drawing/2014/main" id="{44F06598-04B9-A78D-B369-0A1905347242}"/>
                </a:ext>
              </a:extLst>
            </p:cNvPr>
            <p:cNvSpPr txBox="1"/>
            <p:nvPr/>
          </p:nvSpPr>
          <p:spPr>
            <a:xfrm>
              <a:off x="3899988" y="2158482"/>
              <a:ext cx="1344000" cy="82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lang="en-US" sz="1900" b="1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Tipos de pruebas</a:t>
              </a:r>
              <a:endParaRPr sz="1900" b="1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0" name="Google Shape;117;p15">
            <a:extLst>
              <a:ext uri="{FF2B5EF4-FFF2-40B4-BE49-F238E27FC236}">
                <a16:creationId xmlns:a16="http://schemas.microsoft.com/office/drawing/2014/main" id="{3F20B218-4A49-91FC-0696-0B719C33D8DA}"/>
              </a:ext>
            </a:extLst>
          </p:cNvPr>
          <p:cNvGrpSpPr/>
          <p:nvPr/>
        </p:nvGrpSpPr>
        <p:grpSpPr>
          <a:xfrm>
            <a:off x="2776094" y="2956223"/>
            <a:ext cx="1279839" cy="1168087"/>
            <a:chOff x="2797882" y="853971"/>
            <a:chExt cx="1130700" cy="1068600"/>
          </a:xfrm>
        </p:grpSpPr>
        <p:sp>
          <p:nvSpPr>
            <p:cNvPr id="11" name="Google Shape;118;p15">
              <a:extLst>
                <a:ext uri="{FF2B5EF4-FFF2-40B4-BE49-F238E27FC236}">
                  <a16:creationId xmlns:a16="http://schemas.microsoft.com/office/drawing/2014/main" id="{33438AD0-B8E5-7A35-E8C4-11DEAABA06DA}"/>
                </a:ext>
              </a:extLst>
            </p:cNvPr>
            <p:cNvSpPr/>
            <p:nvPr/>
          </p:nvSpPr>
          <p:spPr>
            <a:xfrm>
              <a:off x="2859873" y="853971"/>
              <a:ext cx="1068600" cy="10686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19;p15">
              <a:extLst>
                <a:ext uri="{FF2B5EF4-FFF2-40B4-BE49-F238E27FC236}">
                  <a16:creationId xmlns:a16="http://schemas.microsoft.com/office/drawing/2014/main" id="{7D9F3041-F6F0-21B1-D5EF-44A9B1A79B7D}"/>
                </a:ext>
              </a:extLst>
            </p:cNvPr>
            <p:cNvSpPr txBox="1"/>
            <p:nvPr/>
          </p:nvSpPr>
          <p:spPr>
            <a:xfrm>
              <a:off x="2797882" y="1022192"/>
              <a:ext cx="11307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100" b="1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Cuantitativas</a:t>
              </a:r>
              <a:r>
                <a:rPr lang="en-US" sz="11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1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" name="Google Shape;120;p15">
            <a:extLst>
              <a:ext uri="{FF2B5EF4-FFF2-40B4-BE49-F238E27FC236}">
                <a16:creationId xmlns:a16="http://schemas.microsoft.com/office/drawing/2014/main" id="{10F311B3-AE96-597C-3285-F83EF92072DC}"/>
              </a:ext>
            </a:extLst>
          </p:cNvPr>
          <p:cNvGrpSpPr/>
          <p:nvPr/>
        </p:nvGrpSpPr>
        <p:grpSpPr>
          <a:xfrm>
            <a:off x="5255252" y="5528290"/>
            <a:ext cx="1245353" cy="1191382"/>
            <a:chOff x="5214444" y="3234278"/>
            <a:chExt cx="1130700" cy="1068600"/>
          </a:xfrm>
        </p:grpSpPr>
        <p:sp>
          <p:nvSpPr>
            <p:cNvPr id="14" name="Google Shape;121;p15">
              <a:extLst>
                <a:ext uri="{FF2B5EF4-FFF2-40B4-BE49-F238E27FC236}">
                  <a16:creationId xmlns:a16="http://schemas.microsoft.com/office/drawing/2014/main" id="{4CEB86E4-D598-1A22-DBA2-BE00BEE790D7}"/>
                </a:ext>
              </a:extLst>
            </p:cNvPr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solidFill>
              <a:srgbClr val="152B4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endParaRPr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22;p15">
              <a:extLst>
                <a:ext uri="{FF2B5EF4-FFF2-40B4-BE49-F238E27FC236}">
                  <a16:creationId xmlns:a16="http://schemas.microsoft.com/office/drawing/2014/main" id="{C9EAFA22-E790-C69F-ACC0-76D65ACAEFDB}"/>
                </a:ext>
              </a:extLst>
            </p:cNvPr>
            <p:cNvSpPr txBox="1"/>
            <p:nvPr/>
          </p:nvSpPr>
          <p:spPr>
            <a:xfrm>
              <a:off x="5214444" y="3402498"/>
              <a:ext cx="1130700" cy="73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-US" sz="1100" b="1" i="0" u="none" strike="noStrike" cap="none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Proyectivas</a:t>
              </a:r>
              <a:endParaRPr sz="1100" b="1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85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7;p16">
            <a:extLst>
              <a:ext uri="{FF2B5EF4-FFF2-40B4-BE49-F238E27FC236}">
                <a16:creationId xmlns:a16="http://schemas.microsoft.com/office/drawing/2014/main" id="{907720F6-4092-B276-341C-F49993423904}"/>
              </a:ext>
            </a:extLst>
          </p:cNvPr>
          <p:cNvSpPr txBox="1">
            <a:spLocks/>
          </p:cNvSpPr>
          <p:nvPr/>
        </p:nvSpPr>
        <p:spPr>
          <a:xfrm>
            <a:off x="814421" y="707708"/>
            <a:ext cx="5832347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SzPts val="2000"/>
            </a:pPr>
            <a:r>
              <a:rPr lang="en-US" sz="2800">
                <a:solidFill>
                  <a:srgbClr val="152B48"/>
                </a:solidFill>
              </a:rPr>
              <a:t>Recomendaciones generales</a:t>
            </a:r>
            <a:endParaRPr lang="en-US" sz="2800" dirty="0">
              <a:solidFill>
                <a:srgbClr val="152B48"/>
              </a:solidFill>
            </a:endParaRPr>
          </a:p>
        </p:txBody>
      </p:sp>
      <p:sp>
        <p:nvSpPr>
          <p:cNvPr id="3" name="Google Shape;128;p16">
            <a:extLst>
              <a:ext uri="{FF2B5EF4-FFF2-40B4-BE49-F238E27FC236}">
                <a16:creationId xmlns:a16="http://schemas.microsoft.com/office/drawing/2014/main" id="{493BF57B-D3F3-EAC0-85A6-4CC16B2EF608}"/>
              </a:ext>
            </a:extLst>
          </p:cNvPr>
          <p:cNvSpPr txBox="1">
            <a:spLocks/>
          </p:cNvSpPr>
          <p:nvPr/>
        </p:nvSpPr>
        <p:spPr>
          <a:xfrm>
            <a:off x="814421" y="1209608"/>
            <a:ext cx="7515158" cy="38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406400">
              <a:lnSpc>
                <a:spcPct val="115000"/>
              </a:lnSpc>
              <a:spcBef>
                <a:spcPts val="110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Leer cuidadosamente las instrucciones de las pruebas.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Respeto por los tiempos dados.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Manejo de la ansiedad y del agotamiento.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No pensar demasiado las respuestas.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Sostener la coherencia y sinceridad durante toda la ejecución.</a:t>
            </a:r>
          </a:p>
          <a:p>
            <a:pPr marL="609600" indent="-406400">
              <a:lnSpc>
                <a:spcPct val="115000"/>
              </a:lnSpc>
              <a:spcBef>
                <a:spcPts val="0"/>
              </a:spcBef>
              <a:buSzPts val="1600"/>
              <a:buFont typeface="Montserrat"/>
              <a:buAutoNum type="arabicPeriod"/>
            </a:pPr>
            <a:r>
              <a:rPr lang="es-ES" sz="1800" dirty="0"/>
              <a:t>Si no estás familiarizado con este tipo de pruebas, puedes practicar en casa con algunos </a:t>
            </a:r>
            <a:r>
              <a:rPr lang="es-ES" sz="1800" dirty="0" err="1"/>
              <a:t>tests</a:t>
            </a:r>
            <a:r>
              <a:rPr lang="es-ES" sz="1800" dirty="0"/>
              <a:t> que se encuentran gratis en internet, para hacerte con una idea de cómo funcionan.</a:t>
            </a:r>
          </a:p>
        </p:txBody>
      </p:sp>
    </p:spTree>
    <p:extLst>
      <p:ext uri="{BB962C8B-B14F-4D97-AF65-F5344CB8AC3E}">
        <p14:creationId xmlns:p14="http://schemas.microsoft.com/office/powerpoint/2010/main" val="105722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9;p16">
            <a:extLst>
              <a:ext uri="{FF2B5EF4-FFF2-40B4-BE49-F238E27FC236}">
                <a16:creationId xmlns:a16="http://schemas.microsoft.com/office/drawing/2014/main" id="{105830AC-9C05-58E8-E489-CF2CEA71F239}"/>
              </a:ext>
            </a:extLst>
          </p:cNvPr>
          <p:cNvSpPr txBox="1">
            <a:spLocks/>
          </p:cNvSpPr>
          <p:nvPr/>
        </p:nvSpPr>
        <p:spPr>
          <a:xfrm>
            <a:off x="1073408" y="1261512"/>
            <a:ext cx="5269200" cy="38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Rasgos de personalidad.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Sintomatologías activas.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Estilos de relacionamiento interpersonal.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Competencias blandas específicas.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Procesos cognitivos superiores.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Capacidad intelectual.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Preferencias ocupacionales.</a:t>
            </a:r>
          </a:p>
          <a:p>
            <a:pPr marL="285750" indent="-285750">
              <a:lnSpc>
                <a:spcPct val="100000"/>
              </a:lnSpc>
              <a:spcBef>
                <a:spcPts val="1100"/>
              </a:spcBef>
              <a:buSzPts val="2000"/>
              <a:buFont typeface="Wingdings" panose="05000000000000000000" pitchFamily="2" charset="2"/>
              <a:buChar char="ü"/>
            </a:pPr>
            <a:r>
              <a:rPr lang="en-US" sz="2000"/>
              <a:t>Motivadores.</a:t>
            </a:r>
          </a:p>
          <a:p>
            <a:pPr marL="0" indent="0">
              <a:lnSpc>
                <a:spcPct val="115000"/>
              </a:lnSpc>
              <a:spcBef>
                <a:spcPts val="1100"/>
              </a:spcBef>
              <a:buSzPts val="2000"/>
              <a:buFont typeface="Arial" panose="020B0604020202020204" pitchFamily="34" charset="0"/>
              <a:buNone/>
            </a:pPr>
            <a:endParaRPr lang="en-US" sz="2000" dirty="0"/>
          </a:p>
        </p:txBody>
      </p:sp>
      <p:sp>
        <p:nvSpPr>
          <p:cNvPr id="3" name="Google Shape;130;p16">
            <a:extLst>
              <a:ext uri="{FF2B5EF4-FFF2-40B4-BE49-F238E27FC236}">
                <a16:creationId xmlns:a16="http://schemas.microsoft.com/office/drawing/2014/main" id="{672C8F55-7D55-F8C6-7381-926F41B71BAE}"/>
              </a:ext>
            </a:extLst>
          </p:cNvPr>
          <p:cNvSpPr txBox="1">
            <a:spLocks/>
          </p:cNvSpPr>
          <p:nvPr/>
        </p:nvSpPr>
        <p:spPr>
          <a:xfrm>
            <a:off x="1073407" y="759612"/>
            <a:ext cx="6835179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2000"/>
            </a:pPr>
            <a:r>
              <a:rPr lang="en-US" sz="2400">
                <a:solidFill>
                  <a:srgbClr val="06AEAA"/>
                </a:solidFill>
              </a:rPr>
              <a:t>¿Qué variables podrían evaluarse?</a:t>
            </a:r>
            <a:endParaRPr lang="en-US" sz="2400" dirty="0">
              <a:solidFill>
                <a:srgbClr val="06AE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8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;p17">
            <a:extLst>
              <a:ext uri="{FF2B5EF4-FFF2-40B4-BE49-F238E27FC236}">
                <a16:creationId xmlns:a16="http://schemas.microsoft.com/office/drawing/2014/main" id="{CC249D23-406F-7DC2-D2A3-30B1E27A9B34}"/>
              </a:ext>
            </a:extLst>
          </p:cNvPr>
          <p:cNvSpPr txBox="1">
            <a:spLocks/>
          </p:cNvSpPr>
          <p:nvPr/>
        </p:nvSpPr>
        <p:spPr>
          <a:xfrm>
            <a:off x="819912" y="846985"/>
            <a:ext cx="91440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ts val="4000"/>
            </a:pPr>
            <a:r>
              <a:rPr lang="en-US" sz="4000"/>
              <a:t>Recuerda:</a:t>
            </a:r>
          </a:p>
        </p:txBody>
      </p:sp>
      <p:sp>
        <p:nvSpPr>
          <p:cNvPr id="3" name="Google Shape;136;p17">
            <a:extLst>
              <a:ext uri="{FF2B5EF4-FFF2-40B4-BE49-F238E27FC236}">
                <a16:creationId xmlns:a16="http://schemas.microsoft.com/office/drawing/2014/main" id="{C4FD4E68-CEEC-16F1-C13A-0FF8701260D8}"/>
              </a:ext>
            </a:extLst>
          </p:cNvPr>
          <p:cNvSpPr txBox="1">
            <a:spLocks/>
          </p:cNvSpPr>
          <p:nvPr/>
        </p:nvSpPr>
        <p:spPr>
          <a:xfrm>
            <a:off x="819912" y="1436485"/>
            <a:ext cx="6961624" cy="27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1100"/>
              </a:spcBef>
              <a:buClr>
                <a:schemeClr val="dk1"/>
              </a:buClr>
              <a:buSzPts val="1500"/>
              <a:buFont typeface="Arial"/>
              <a:buNone/>
            </a:pPr>
            <a:r>
              <a:rPr lang="es-ES" sz="1800" dirty="0"/>
              <a:t>Procura ser sincero con tus respuestas, si intentas manipularlas para presentar un perfil que consideras “más conveniente”, podrían invalidar tus resultados y detectar que estás presentando una imagen irreal de ti mismo.</a:t>
            </a:r>
          </a:p>
        </p:txBody>
      </p:sp>
    </p:spTree>
    <p:extLst>
      <p:ext uri="{BB962C8B-B14F-4D97-AF65-F5344CB8AC3E}">
        <p14:creationId xmlns:p14="http://schemas.microsoft.com/office/powerpoint/2010/main" val="172866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18">
            <a:extLst>
              <a:ext uri="{FF2B5EF4-FFF2-40B4-BE49-F238E27FC236}">
                <a16:creationId xmlns:a16="http://schemas.microsoft.com/office/drawing/2014/main" id="{0E7035C4-7DCB-3807-0C2B-B7C13AAEB554}"/>
              </a:ext>
            </a:extLst>
          </p:cNvPr>
          <p:cNvSpPr txBox="1">
            <a:spLocks/>
          </p:cNvSpPr>
          <p:nvPr/>
        </p:nvSpPr>
        <p:spPr>
          <a:xfrm>
            <a:off x="73152" y="1358535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rgbClr val="06AEAA"/>
              </a:buClr>
              <a:buSzPts val="6000"/>
              <a:buFont typeface="Montserrat"/>
              <a:buNone/>
            </a:pPr>
            <a:r>
              <a:rPr lang="en-US" sz="6000"/>
              <a:t>¡Muchos éxitos!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3107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65</TotalTime>
  <Words>287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Montserrat</vt:lpstr>
      <vt:lpstr>Roboto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 María</cp:lastModifiedBy>
  <cp:revision>12</cp:revision>
  <dcterms:created xsi:type="dcterms:W3CDTF">2020-11-12T02:46:13Z</dcterms:created>
  <dcterms:modified xsi:type="dcterms:W3CDTF">2023-07-10T20:58:56Z</dcterms:modified>
</cp:coreProperties>
</file>