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embeddedFontLst>
    <p:embeddedFont>
      <p:font typeface="Montserra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0" roundtripDataSignature="AMtx7mif3hsd3DVky2+f6twOwrOvYzDd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Montserrat-regular.fntdata"/><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3"/>
          <p:cNvSpPr txBox="1"/>
          <p:nvPr>
            <p:ph idx="1" type="subTitle"/>
          </p:nvPr>
        </p:nvSpPr>
        <p:spPr>
          <a:xfrm>
            <a:off x="4038600" y="3602038"/>
            <a:ext cx="66294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52B48"/>
              </a:buClr>
              <a:buSzPts val="2400"/>
              <a:buNone/>
              <a:defRPr sz="2400"/>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9" name="Shape 69"/>
        <p:cNvGrpSpPr/>
        <p:nvPr/>
      </p:nvGrpSpPr>
      <p:grpSpPr>
        <a:xfrm>
          <a:off x="0" y="0"/>
          <a:ext cx="0" cy="0"/>
          <a:chOff x="0" y="0"/>
          <a:chExt cx="0" cy="0"/>
        </a:xfrm>
      </p:grpSpPr>
      <p:sp>
        <p:nvSpPr>
          <p:cNvPr id="70" name="Google Shape;70;p52"/>
          <p:cNvSpPr txBox="1"/>
          <p:nvPr>
            <p:ph type="title"/>
          </p:nvPr>
        </p:nvSpPr>
        <p:spPr>
          <a:xfrm>
            <a:off x="839788" y="457199"/>
            <a:ext cx="3932237" cy="193812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52"/>
          <p:cNvSpPr/>
          <p:nvPr>
            <p:ph idx="2" type="pic"/>
          </p:nvPr>
        </p:nvSpPr>
        <p:spPr>
          <a:xfrm>
            <a:off x="5183188" y="987425"/>
            <a:ext cx="6172200" cy="4873625"/>
          </a:xfrm>
          <a:prstGeom prst="rect">
            <a:avLst/>
          </a:prstGeom>
          <a:noFill/>
          <a:ln>
            <a:noFill/>
          </a:ln>
        </p:spPr>
      </p:sp>
      <p:sp>
        <p:nvSpPr>
          <p:cNvPr id="72" name="Google Shape;72;p52"/>
          <p:cNvSpPr txBox="1"/>
          <p:nvPr>
            <p:ph idx="1" type="body"/>
          </p:nvPr>
        </p:nvSpPr>
        <p:spPr>
          <a:xfrm>
            <a:off x="836612" y="2395328"/>
            <a:ext cx="3932237" cy="19381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52B48"/>
              </a:buClr>
              <a:buSzPts val="1600"/>
              <a:buNone/>
              <a:defRPr sz="1600"/>
            </a:lvl1pPr>
            <a:lvl2pPr indent="-228600" lvl="1" marL="914400" algn="l">
              <a:lnSpc>
                <a:spcPct val="90000"/>
              </a:lnSpc>
              <a:spcBef>
                <a:spcPts val="500"/>
              </a:spcBef>
              <a:spcAft>
                <a:spcPts val="0"/>
              </a:spcAft>
              <a:buClr>
                <a:srgbClr val="152B48"/>
              </a:buClr>
              <a:buSzPts val="1400"/>
              <a:buNone/>
              <a:defRPr sz="1400"/>
            </a:lvl2pPr>
            <a:lvl3pPr indent="-228600" lvl="2" marL="1371600" algn="l">
              <a:lnSpc>
                <a:spcPct val="90000"/>
              </a:lnSpc>
              <a:spcBef>
                <a:spcPts val="500"/>
              </a:spcBef>
              <a:spcAft>
                <a:spcPts val="0"/>
              </a:spcAft>
              <a:buClr>
                <a:srgbClr val="152B48"/>
              </a:buClr>
              <a:buSzPts val="1200"/>
              <a:buNone/>
              <a:defRPr sz="1200"/>
            </a:lvl3pPr>
            <a:lvl4pPr indent="-228600" lvl="3" marL="1828800" algn="l">
              <a:lnSpc>
                <a:spcPct val="90000"/>
              </a:lnSpc>
              <a:spcBef>
                <a:spcPts val="500"/>
              </a:spcBef>
              <a:spcAft>
                <a:spcPts val="0"/>
              </a:spcAft>
              <a:buClr>
                <a:srgbClr val="152B48"/>
              </a:buClr>
              <a:buSzPts val="1000"/>
              <a:buNone/>
              <a:defRPr sz="1000"/>
            </a:lvl4pPr>
            <a:lvl5pPr indent="-228600" lvl="4" marL="2286000" algn="l">
              <a:lnSpc>
                <a:spcPct val="90000"/>
              </a:lnSpc>
              <a:spcBef>
                <a:spcPts val="500"/>
              </a:spcBef>
              <a:spcAft>
                <a:spcPts val="0"/>
              </a:spcAft>
              <a:buClr>
                <a:srgbClr val="152B48"/>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6" name="Shape 76"/>
        <p:cNvGrpSpPr/>
        <p:nvPr/>
      </p:nvGrpSpPr>
      <p:grpSpPr>
        <a:xfrm>
          <a:off x="0" y="0"/>
          <a:ext cx="0" cy="0"/>
          <a:chOff x="0" y="0"/>
          <a:chExt cx="0" cy="0"/>
        </a:xfrm>
      </p:grpSpPr>
      <p:sp>
        <p:nvSpPr>
          <p:cNvPr id="77" name="Google Shape;77;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3"/>
          <p:cNvSpPr txBox="1"/>
          <p:nvPr>
            <p:ph idx="1" type="body"/>
          </p:nvPr>
        </p:nvSpPr>
        <p:spPr>
          <a:xfrm rot="5400000">
            <a:off x="5515321" y="574192"/>
            <a:ext cx="4530725" cy="70335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52B48"/>
              </a:buClr>
              <a:buSzPts val="1800"/>
              <a:buChar char="•"/>
              <a:defRPr/>
            </a:lvl1pPr>
            <a:lvl2pPr indent="-342900" lvl="1" marL="914400" algn="l">
              <a:lnSpc>
                <a:spcPct val="90000"/>
              </a:lnSpc>
              <a:spcBef>
                <a:spcPts val="500"/>
              </a:spcBef>
              <a:spcAft>
                <a:spcPts val="0"/>
              </a:spcAft>
              <a:buClr>
                <a:srgbClr val="152B48"/>
              </a:buClr>
              <a:buSzPts val="1800"/>
              <a:buChar char="•"/>
              <a:defRPr/>
            </a:lvl2pPr>
            <a:lvl3pPr indent="-342900" lvl="2" marL="1371600" algn="l">
              <a:lnSpc>
                <a:spcPct val="90000"/>
              </a:lnSpc>
              <a:spcBef>
                <a:spcPts val="500"/>
              </a:spcBef>
              <a:spcAft>
                <a:spcPts val="0"/>
              </a:spcAft>
              <a:buClr>
                <a:srgbClr val="152B48"/>
              </a:buClr>
              <a:buSzPts val="1800"/>
              <a:buChar char="•"/>
              <a:defRPr/>
            </a:lvl3pPr>
            <a:lvl4pPr indent="-342900" lvl="3" marL="1828800" algn="l">
              <a:lnSpc>
                <a:spcPct val="90000"/>
              </a:lnSpc>
              <a:spcBef>
                <a:spcPts val="500"/>
              </a:spcBef>
              <a:spcAft>
                <a:spcPts val="0"/>
              </a:spcAft>
              <a:buClr>
                <a:srgbClr val="152B48"/>
              </a:buClr>
              <a:buSzPts val="1800"/>
              <a:buChar char="•"/>
              <a:defRPr/>
            </a:lvl4pPr>
            <a:lvl5pPr indent="-342900" lvl="4" marL="2286000" algn="l">
              <a:lnSpc>
                <a:spcPct val="90000"/>
              </a:lnSpc>
              <a:spcBef>
                <a:spcPts val="500"/>
              </a:spcBef>
              <a:spcAft>
                <a:spcPts val="0"/>
              </a:spcAft>
              <a:buClr>
                <a:srgbClr val="152B4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Título vertical y texto">
    <p:spTree>
      <p:nvGrpSpPr>
        <p:cNvPr id="82" name="Shape 82"/>
        <p:cNvGrpSpPr/>
        <p:nvPr/>
      </p:nvGrpSpPr>
      <p:grpSpPr>
        <a:xfrm>
          <a:off x="0" y="0"/>
          <a:ext cx="0" cy="0"/>
          <a:chOff x="0" y="0"/>
          <a:chExt cx="0" cy="0"/>
        </a:xfrm>
      </p:grpSpPr>
      <p:sp>
        <p:nvSpPr>
          <p:cNvPr id="83" name="Google Shape;83;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4"/>
          <p:cNvSpPr txBox="1"/>
          <p:nvPr>
            <p:ph idx="1" type="body"/>
          </p:nvPr>
        </p:nvSpPr>
        <p:spPr>
          <a:xfrm rot="5400000">
            <a:off x="3609180" y="1213643"/>
            <a:ext cx="5811838" cy="41148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52B48"/>
              </a:buClr>
              <a:buSzPts val="1800"/>
              <a:buChar char="•"/>
              <a:defRPr/>
            </a:lvl1pPr>
            <a:lvl2pPr indent="-342900" lvl="1" marL="914400" algn="l">
              <a:lnSpc>
                <a:spcPct val="90000"/>
              </a:lnSpc>
              <a:spcBef>
                <a:spcPts val="500"/>
              </a:spcBef>
              <a:spcAft>
                <a:spcPts val="0"/>
              </a:spcAft>
              <a:buClr>
                <a:srgbClr val="152B48"/>
              </a:buClr>
              <a:buSzPts val="1800"/>
              <a:buChar char="•"/>
              <a:defRPr/>
            </a:lvl2pPr>
            <a:lvl3pPr indent="-342900" lvl="2" marL="1371600" algn="l">
              <a:lnSpc>
                <a:spcPct val="90000"/>
              </a:lnSpc>
              <a:spcBef>
                <a:spcPts val="500"/>
              </a:spcBef>
              <a:spcAft>
                <a:spcPts val="0"/>
              </a:spcAft>
              <a:buClr>
                <a:srgbClr val="152B48"/>
              </a:buClr>
              <a:buSzPts val="1800"/>
              <a:buChar char="•"/>
              <a:defRPr/>
            </a:lvl3pPr>
            <a:lvl4pPr indent="-342900" lvl="3" marL="1828800" algn="l">
              <a:lnSpc>
                <a:spcPct val="90000"/>
              </a:lnSpc>
              <a:spcBef>
                <a:spcPts val="500"/>
              </a:spcBef>
              <a:spcAft>
                <a:spcPts val="0"/>
              </a:spcAft>
              <a:buClr>
                <a:srgbClr val="152B48"/>
              </a:buClr>
              <a:buSzPts val="1800"/>
              <a:buChar char="•"/>
              <a:defRPr/>
            </a:lvl4pPr>
            <a:lvl5pPr indent="-342900" lvl="4" marL="2286000" algn="l">
              <a:lnSpc>
                <a:spcPct val="90000"/>
              </a:lnSpc>
              <a:spcBef>
                <a:spcPts val="500"/>
              </a:spcBef>
              <a:spcAft>
                <a:spcPts val="0"/>
              </a:spcAft>
              <a:buClr>
                <a:srgbClr val="152B4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54"/>
          <p:cNvSpPr txBox="1"/>
          <p:nvPr>
            <p:ph idx="2" type="body"/>
          </p:nvPr>
        </p:nvSpPr>
        <p:spPr>
          <a:xfrm rot="5400000">
            <a:off x="545338" y="162683"/>
            <a:ext cx="3709918" cy="41148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52B48"/>
              </a:buClr>
              <a:buSzPts val="1800"/>
              <a:buChar char="•"/>
              <a:defRPr/>
            </a:lvl1pPr>
            <a:lvl2pPr indent="-342900" lvl="1" marL="914400" algn="l">
              <a:lnSpc>
                <a:spcPct val="90000"/>
              </a:lnSpc>
              <a:spcBef>
                <a:spcPts val="500"/>
              </a:spcBef>
              <a:spcAft>
                <a:spcPts val="0"/>
              </a:spcAft>
              <a:buClr>
                <a:srgbClr val="152B48"/>
              </a:buClr>
              <a:buSzPts val="1800"/>
              <a:buChar char="•"/>
              <a:defRPr/>
            </a:lvl2pPr>
            <a:lvl3pPr indent="-342900" lvl="2" marL="1371600" algn="l">
              <a:lnSpc>
                <a:spcPct val="90000"/>
              </a:lnSpc>
              <a:spcBef>
                <a:spcPts val="500"/>
              </a:spcBef>
              <a:spcAft>
                <a:spcPts val="0"/>
              </a:spcAft>
              <a:buClr>
                <a:srgbClr val="152B48"/>
              </a:buClr>
              <a:buSzPts val="1800"/>
              <a:buChar char="•"/>
              <a:defRPr/>
            </a:lvl3pPr>
            <a:lvl4pPr indent="-342900" lvl="3" marL="1828800" algn="l">
              <a:lnSpc>
                <a:spcPct val="90000"/>
              </a:lnSpc>
              <a:spcBef>
                <a:spcPts val="500"/>
              </a:spcBef>
              <a:spcAft>
                <a:spcPts val="0"/>
              </a:spcAft>
              <a:buClr>
                <a:srgbClr val="152B48"/>
              </a:buClr>
              <a:buSzPts val="1800"/>
              <a:buChar char="•"/>
              <a:defRPr/>
            </a:lvl4pPr>
            <a:lvl5pPr indent="-342900" lvl="4" marL="2286000" algn="l">
              <a:lnSpc>
                <a:spcPct val="90000"/>
              </a:lnSpc>
              <a:spcBef>
                <a:spcPts val="500"/>
              </a:spcBef>
              <a:spcAft>
                <a:spcPts val="0"/>
              </a:spcAft>
              <a:buClr>
                <a:srgbClr val="152B4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1" name="Shape 21"/>
        <p:cNvGrpSpPr/>
        <p:nvPr/>
      </p:nvGrpSpPr>
      <p:grpSpPr>
        <a:xfrm>
          <a:off x="0" y="0"/>
          <a:ext cx="0" cy="0"/>
          <a:chOff x="0" y="0"/>
          <a:chExt cx="0" cy="0"/>
        </a:xfrm>
      </p:grpSpPr>
      <p:sp>
        <p:nvSpPr>
          <p:cNvPr id="22" name="Google Shape;2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type="obj">
  <p:cSld name="OBJECT">
    <p:spTree>
      <p:nvGrpSpPr>
        <p:cNvPr id="25" name="Shape 25"/>
        <p:cNvGrpSpPr/>
        <p:nvPr/>
      </p:nvGrpSpPr>
      <p:grpSpPr>
        <a:xfrm>
          <a:off x="0" y="0"/>
          <a:ext cx="0" cy="0"/>
          <a:chOff x="0" y="0"/>
          <a:chExt cx="0" cy="0"/>
        </a:xfrm>
      </p:grpSpPr>
      <p:sp>
        <p:nvSpPr>
          <p:cNvPr id="26" name="Google Shape;26;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5"/>
          <p:cNvSpPr txBox="1"/>
          <p:nvPr>
            <p:ph idx="1" type="body"/>
          </p:nvPr>
        </p:nvSpPr>
        <p:spPr>
          <a:xfrm>
            <a:off x="4263888" y="1825625"/>
            <a:ext cx="7033590" cy="453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52B48"/>
              </a:buClr>
              <a:buSzPts val="1800"/>
              <a:buChar char="•"/>
              <a:defRPr/>
            </a:lvl1pPr>
            <a:lvl2pPr indent="-342900" lvl="1" marL="914400" algn="l">
              <a:lnSpc>
                <a:spcPct val="90000"/>
              </a:lnSpc>
              <a:spcBef>
                <a:spcPts val="500"/>
              </a:spcBef>
              <a:spcAft>
                <a:spcPts val="0"/>
              </a:spcAft>
              <a:buClr>
                <a:srgbClr val="152B48"/>
              </a:buClr>
              <a:buSzPts val="1800"/>
              <a:buChar char="•"/>
              <a:defRPr/>
            </a:lvl2pPr>
            <a:lvl3pPr indent="-342900" lvl="2" marL="1371600" algn="l">
              <a:lnSpc>
                <a:spcPct val="90000"/>
              </a:lnSpc>
              <a:spcBef>
                <a:spcPts val="500"/>
              </a:spcBef>
              <a:spcAft>
                <a:spcPts val="0"/>
              </a:spcAft>
              <a:buClr>
                <a:srgbClr val="152B48"/>
              </a:buClr>
              <a:buSzPts val="1800"/>
              <a:buChar char="•"/>
              <a:defRPr/>
            </a:lvl3pPr>
            <a:lvl4pPr indent="-342900" lvl="3" marL="1828800" algn="l">
              <a:lnSpc>
                <a:spcPct val="90000"/>
              </a:lnSpc>
              <a:spcBef>
                <a:spcPts val="500"/>
              </a:spcBef>
              <a:spcAft>
                <a:spcPts val="0"/>
              </a:spcAft>
              <a:buClr>
                <a:srgbClr val="152B48"/>
              </a:buClr>
              <a:buSzPts val="1800"/>
              <a:buChar char="•"/>
              <a:defRPr/>
            </a:lvl4pPr>
            <a:lvl5pPr indent="-342900" lvl="4" marL="2286000" algn="l">
              <a:lnSpc>
                <a:spcPct val="90000"/>
              </a:lnSpc>
              <a:spcBef>
                <a:spcPts val="500"/>
              </a:spcBef>
              <a:spcAft>
                <a:spcPts val="0"/>
              </a:spcAft>
              <a:buClr>
                <a:srgbClr val="152B4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31" name="Shape 31"/>
        <p:cNvGrpSpPr/>
        <p:nvPr/>
      </p:nvGrpSpPr>
      <p:grpSpPr>
        <a:xfrm>
          <a:off x="0" y="0"/>
          <a:ext cx="0" cy="0"/>
          <a:chOff x="0" y="0"/>
          <a:chExt cx="0" cy="0"/>
        </a:xfrm>
      </p:grpSpPr>
      <p:sp>
        <p:nvSpPr>
          <p:cNvPr id="32" name="Google Shape;32;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6"/>
          <p:cNvSpPr txBox="1"/>
          <p:nvPr>
            <p:ph idx="1" type="body"/>
          </p:nvPr>
        </p:nvSpPr>
        <p:spPr>
          <a:xfrm>
            <a:off x="685801" y="1825625"/>
            <a:ext cx="10667997" cy="2090392"/>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152B48"/>
              </a:buClr>
              <a:buSzPts val="2000"/>
              <a:buChar char="•"/>
              <a:defRPr sz="2000"/>
            </a:lvl1pPr>
            <a:lvl2pPr indent="-355600" lvl="1" marL="914400" algn="l">
              <a:lnSpc>
                <a:spcPct val="90000"/>
              </a:lnSpc>
              <a:spcBef>
                <a:spcPts val="500"/>
              </a:spcBef>
              <a:spcAft>
                <a:spcPts val="0"/>
              </a:spcAft>
              <a:buClr>
                <a:srgbClr val="152B48"/>
              </a:buClr>
              <a:buSzPts val="2000"/>
              <a:buChar char="•"/>
              <a:defRPr sz="2000"/>
            </a:lvl2pPr>
            <a:lvl3pPr indent="-355600" lvl="2" marL="1371600" algn="l">
              <a:lnSpc>
                <a:spcPct val="90000"/>
              </a:lnSpc>
              <a:spcBef>
                <a:spcPts val="500"/>
              </a:spcBef>
              <a:spcAft>
                <a:spcPts val="0"/>
              </a:spcAft>
              <a:buClr>
                <a:srgbClr val="152B48"/>
              </a:buClr>
              <a:buSzPts val="2000"/>
              <a:buChar char="•"/>
              <a:defRPr sz="2000"/>
            </a:lvl3pPr>
            <a:lvl4pPr indent="-355600" lvl="3" marL="1828800" algn="l">
              <a:lnSpc>
                <a:spcPct val="90000"/>
              </a:lnSpc>
              <a:spcBef>
                <a:spcPts val="500"/>
              </a:spcBef>
              <a:spcAft>
                <a:spcPts val="0"/>
              </a:spcAft>
              <a:buClr>
                <a:srgbClr val="152B48"/>
              </a:buClr>
              <a:buSzPts val="2000"/>
              <a:buChar char="•"/>
              <a:defRPr sz="2000"/>
            </a:lvl4pPr>
            <a:lvl5pPr indent="-355600" lvl="4" marL="2286000" algn="l">
              <a:lnSpc>
                <a:spcPct val="90000"/>
              </a:lnSpc>
              <a:spcBef>
                <a:spcPts val="500"/>
              </a:spcBef>
              <a:spcAft>
                <a:spcPts val="0"/>
              </a:spcAft>
              <a:buClr>
                <a:srgbClr val="152B48"/>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46"/>
          <p:cNvSpPr txBox="1"/>
          <p:nvPr>
            <p:ph idx="2" type="body"/>
          </p:nvPr>
        </p:nvSpPr>
        <p:spPr>
          <a:xfrm>
            <a:off x="4669654" y="3916017"/>
            <a:ext cx="6684145" cy="2413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52B48"/>
              </a:buClr>
              <a:buSzPts val="1800"/>
              <a:buChar char="•"/>
              <a:defRPr/>
            </a:lvl1pPr>
            <a:lvl2pPr indent="-342900" lvl="1" marL="914400" algn="l">
              <a:lnSpc>
                <a:spcPct val="90000"/>
              </a:lnSpc>
              <a:spcBef>
                <a:spcPts val="500"/>
              </a:spcBef>
              <a:spcAft>
                <a:spcPts val="0"/>
              </a:spcAft>
              <a:buClr>
                <a:srgbClr val="152B48"/>
              </a:buClr>
              <a:buSzPts val="1800"/>
              <a:buChar char="•"/>
              <a:defRPr/>
            </a:lvl2pPr>
            <a:lvl3pPr indent="-342900" lvl="2" marL="1371600" algn="l">
              <a:lnSpc>
                <a:spcPct val="90000"/>
              </a:lnSpc>
              <a:spcBef>
                <a:spcPts val="500"/>
              </a:spcBef>
              <a:spcAft>
                <a:spcPts val="0"/>
              </a:spcAft>
              <a:buClr>
                <a:srgbClr val="152B48"/>
              </a:buClr>
              <a:buSzPts val="1800"/>
              <a:buChar char="•"/>
              <a:defRPr/>
            </a:lvl3pPr>
            <a:lvl4pPr indent="-342900" lvl="3" marL="1828800" algn="l">
              <a:lnSpc>
                <a:spcPct val="90000"/>
              </a:lnSpc>
              <a:spcBef>
                <a:spcPts val="500"/>
              </a:spcBef>
              <a:spcAft>
                <a:spcPts val="0"/>
              </a:spcAft>
              <a:buClr>
                <a:srgbClr val="152B48"/>
              </a:buClr>
              <a:buSzPts val="1800"/>
              <a:buChar char="•"/>
              <a:defRPr/>
            </a:lvl4pPr>
            <a:lvl5pPr indent="-342900" lvl="4" marL="2286000" algn="l">
              <a:lnSpc>
                <a:spcPct val="90000"/>
              </a:lnSpc>
              <a:spcBef>
                <a:spcPts val="500"/>
              </a:spcBef>
              <a:spcAft>
                <a:spcPts val="0"/>
              </a:spcAft>
              <a:buClr>
                <a:srgbClr val="152B4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8" name="Shape 38"/>
        <p:cNvGrpSpPr/>
        <p:nvPr/>
      </p:nvGrpSpPr>
      <p:grpSpPr>
        <a:xfrm>
          <a:off x="0" y="0"/>
          <a:ext cx="0" cy="0"/>
          <a:chOff x="0" y="0"/>
          <a:chExt cx="0" cy="0"/>
        </a:xfrm>
      </p:grpSpPr>
      <p:sp>
        <p:nvSpPr>
          <p:cNvPr id="39" name="Google Shape;39;p47"/>
          <p:cNvSpPr txBox="1"/>
          <p:nvPr>
            <p:ph type="title"/>
          </p:nvPr>
        </p:nvSpPr>
        <p:spPr>
          <a:xfrm>
            <a:off x="831850" y="1709738"/>
            <a:ext cx="10515600" cy="19578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7"/>
          <p:cNvSpPr txBox="1"/>
          <p:nvPr>
            <p:ph idx="1" type="body"/>
          </p:nvPr>
        </p:nvSpPr>
        <p:spPr>
          <a:xfrm>
            <a:off x="4313582" y="3675063"/>
            <a:ext cx="7040217"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52B48"/>
              </a:buClr>
              <a:buSzPts val="2400"/>
              <a:buNone/>
              <a:defRPr sz="2400">
                <a:solidFill>
                  <a:srgbClr val="152B4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p:cSld name="Dos objetos">
    <p:spTree>
      <p:nvGrpSpPr>
        <p:cNvPr id="44" name="Shape 44"/>
        <p:cNvGrpSpPr/>
        <p:nvPr/>
      </p:nvGrpSpPr>
      <p:grpSpPr>
        <a:xfrm>
          <a:off x="0" y="0"/>
          <a:ext cx="0" cy="0"/>
          <a:chOff x="0" y="0"/>
          <a:chExt cx="0" cy="0"/>
        </a:xfrm>
      </p:grpSpPr>
      <p:sp>
        <p:nvSpPr>
          <p:cNvPr id="45" name="Google Shape;45;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8"/>
          <p:cNvSpPr txBox="1"/>
          <p:nvPr>
            <p:ph idx="1" type="body"/>
          </p:nvPr>
        </p:nvSpPr>
        <p:spPr>
          <a:xfrm>
            <a:off x="4591878" y="1825625"/>
            <a:ext cx="676192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52B48"/>
              </a:buClr>
              <a:buSzPts val="1800"/>
              <a:buChar char="•"/>
              <a:defRPr/>
            </a:lvl1pPr>
            <a:lvl2pPr indent="-342900" lvl="1" marL="914400" algn="l">
              <a:lnSpc>
                <a:spcPct val="90000"/>
              </a:lnSpc>
              <a:spcBef>
                <a:spcPts val="500"/>
              </a:spcBef>
              <a:spcAft>
                <a:spcPts val="0"/>
              </a:spcAft>
              <a:buClr>
                <a:srgbClr val="152B48"/>
              </a:buClr>
              <a:buSzPts val="1800"/>
              <a:buChar char="•"/>
              <a:defRPr/>
            </a:lvl2pPr>
            <a:lvl3pPr indent="-342900" lvl="2" marL="1371600" algn="l">
              <a:lnSpc>
                <a:spcPct val="90000"/>
              </a:lnSpc>
              <a:spcBef>
                <a:spcPts val="500"/>
              </a:spcBef>
              <a:spcAft>
                <a:spcPts val="0"/>
              </a:spcAft>
              <a:buClr>
                <a:srgbClr val="152B48"/>
              </a:buClr>
              <a:buSzPts val="1800"/>
              <a:buChar char="•"/>
              <a:defRPr/>
            </a:lvl3pPr>
            <a:lvl4pPr indent="-342900" lvl="3" marL="1828800" algn="l">
              <a:lnSpc>
                <a:spcPct val="90000"/>
              </a:lnSpc>
              <a:spcBef>
                <a:spcPts val="500"/>
              </a:spcBef>
              <a:spcAft>
                <a:spcPts val="0"/>
              </a:spcAft>
              <a:buClr>
                <a:srgbClr val="152B48"/>
              </a:buClr>
              <a:buSzPts val="1800"/>
              <a:buChar char="•"/>
              <a:defRPr/>
            </a:lvl4pPr>
            <a:lvl5pPr indent="-342900" lvl="4" marL="2286000" algn="l">
              <a:lnSpc>
                <a:spcPct val="90000"/>
              </a:lnSpc>
              <a:spcBef>
                <a:spcPts val="500"/>
              </a:spcBef>
              <a:spcAft>
                <a:spcPts val="0"/>
              </a:spcAft>
              <a:buClr>
                <a:srgbClr val="152B4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p:cSld name="Comparación">
    <p:spTree>
      <p:nvGrpSpPr>
        <p:cNvPr id="50" name="Shape 50"/>
        <p:cNvGrpSpPr/>
        <p:nvPr/>
      </p:nvGrpSpPr>
      <p:grpSpPr>
        <a:xfrm>
          <a:off x="0" y="0"/>
          <a:ext cx="0" cy="0"/>
          <a:chOff x="0" y="0"/>
          <a:chExt cx="0" cy="0"/>
        </a:xfrm>
      </p:grpSpPr>
      <p:sp>
        <p:nvSpPr>
          <p:cNvPr id="51" name="Google Shape;51;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9"/>
          <p:cNvSpPr txBox="1"/>
          <p:nvPr>
            <p:ph idx="1" type="body"/>
          </p:nvPr>
        </p:nvSpPr>
        <p:spPr>
          <a:xfrm>
            <a:off x="4562061" y="1681163"/>
            <a:ext cx="679332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52B48"/>
              </a:buClr>
              <a:buSzPts val="2800"/>
              <a:buNone/>
              <a:defRPr b="1" sz="2800"/>
            </a:lvl1pPr>
            <a:lvl2pPr indent="-228600" lvl="1" marL="914400" algn="l">
              <a:lnSpc>
                <a:spcPct val="90000"/>
              </a:lnSpc>
              <a:spcBef>
                <a:spcPts val="500"/>
              </a:spcBef>
              <a:spcAft>
                <a:spcPts val="0"/>
              </a:spcAft>
              <a:buClr>
                <a:srgbClr val="152B48"/>
              </a:buClr>
              <a:buSzPts val="2000"/>
              <a:buNone/>
              <a:defRPr b="1" sz="2000"/>
            </a:lvl2pPr>
            <a:lvl3pPr indent="-228600" lvl="2" marL="1371600" algn="l">
              <a:lnSpc>
                <a:spcPct val="90000"/>
              </a:lnSpc>
              <a:spcBef>
                <a:spcPts val="500"/>
              </a:spcBef>
              <a:spcAft>
                <a:spcPts val="0"/>
              </a:spcAft>
              <a:buClr>
                <a:srgbClr val="152B48"/>
              </a:buClr>
              <a:buSzPts val="1800"/>
              <a:buNone/>
              <a:defRPr b="1" sz="1800"/>
            </a:lvl3pPr>
            <a:lvl4pPr indent="-228600" lvl="3" marL="1828800" algn="l">
              <a:lnSpc>
                <a:spcPct val="90000"/>
              </a:lnSpc>
              <a:spcBef>
                <a:spcPts val="500"/>
              </a:spcBef>
              <a:spcAft>
                <a:spcPts val="0"/>
              </a:spcAft>
              <a:buClr>
                <a:srgbClr val="152B48"/>
              </a:buClr>
              <a:buSzPts val="1600"/>
              <a:buNone/>
              <a:defRPr b="1" sz="1600"/>
            </a:lvl4pPr>
            <a:lvl5pPr indent="-228600" lvl="4" marL="2286000" algn="l">
              <a:lnSpc>
                <a:spcPct val="90000"/>
              </a:lnSpc>
              <a:spcBef>
                <a:spcPts val="500"/>
              </a:spcBef>
              <a:spcAft>
                <a:spcPts val="0"/>
              </a:spcAft>
              <a:buClr>
                <a:srgbClr val="152B48"/>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49"/>
          <p:cNvSpPr txBox="1"/>
          <p:nvPr>
            <p:ph idx="2" type="body"/>
          </p:nvPr>
        </p:nvSpPr>
        <p:spPr>
          <a:xfrm>
            <a:off x="4562061" y="2505075"/>
            <a:ext cx="679332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52B48"/>
              </a:buClr>
              <a:buSzPts val="1800"/>
              <a:buChar char="•"/>
              <a:defRPr/>
            </a:lvl1pPr>
            <a:lvl2pPr indent="-342900" lvl="1" marL="914400" algn="l">
              <a:lnSpc>
                <a:spcPct val="90000"/>
              </a:lnSpc>
              <a:spcBef>
                <a:spcPts val="500"/>
              </a:spcBef>
              <a:spcAft>
                <a:spcPts val="0"/>
              </a:spcAft>
              <a:buClr>
                <a:srgbClr val="152B48"/>
              </a:buClr>
              <a:buSzPts val="1800"/>
              <a:buChar char="•"/>
              <a:defRPr/>
            </a:lvl2pPr>
            <a:lvl3pPr indent="-342900" lvl="2" marL="1371600" algn="l">
              <a:lnSpc>
                <a:spcPct val="90000"/>
              </a:lnSpc>
              <a:spcBef>
                <a:spcPts val="500"/>
              </a:spcBef>
              <a:spcAft>
                <a:spcPts val="0"/>
              </a:spcAft>
              <a:buClr>
                <a:srgbClr val="152B48"/>
              </a:buClr>
              <a:buSzPts val="1800"/>
              <a:buChar char="•"/>
              <a:defRPr/>
            </a:lvl3pPr>
            <a:lvl4pPr indent="-342900" lvl="3" marL="1828800" algn="l">
              <a:lnSpc>
                <a:spcPct val="90000"/>
              </a:lnSpc>
              <a:spcBef>
                <a:spcPts val="500"/>
              </a:spcBef>
              <a:spcAft>
                <a:spcPts val="0"/>
              </a:spcAft>
              <a:buClr>
                <a:srgbClr val="152B48"/>
              </a:buClr>
              <a:buSzPts val="1800"/>
              <a:buChar char="•"/>
              <a:defRPr/>
            </a:lvl4pPr>
            <a:lvl5pPr indent="-342900" lvl="4" marL="2286000" algn="l">
              <a:lnSpc>
                <a:spcPct val="90000"/>
              </a:lnSpc>
              <a:spcBef>
                <a:spcPts val="500"/>
              </a:spcBef>
              <a:spcAft>
                <a:spcPts val="0"/>
              </a:spcAft>
              <a:buClr>
                <a:srgbClr val="152B4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7" name="Shape 57"/>
        <p:cNvGrpSpPr/>
        <p:nvPr/>
      </p:nvGrpSpPr>
      <p:grpSpPr>
        <a:xfrm>
          <a:off x="0" y="0"/>
          <a:ext cx="0" cy="0"/>
          <a:chOff x="0" y="0"/>
          <a:chExt cx="0" cy="0"/>
        </a:xfrm>
      </p:grpSpPr>
      <p:sp>
        <p:nvSpPr>
          <p:cNvPr id="58" name="Google Shape;58;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2" name="Shape 62"/>
        <p:cNvGrpSpPr/>
        <p:nvPr/>
      </p:nvGrpSpPr>
      <p:grpSpPr>
        <a:xfrm>
          <a:off x="0" y="0"/>
          <a:ext cx="0" cy="0"/>
          <a:chOff x="0" y="0"/>
          <a:chExt cx="0" cy="0"/>
        </a:xfrm>
      </p:grpSpPr>
      <p:sp>
        <p:nvSpPr>
          <p:cNvPr id="63" name="Google Shape;63;p51"/>
          <p:cNvSpPr txBox="1"/>
          <p:nvPr>
            <p:ph type="title"/>
          </p:nvPr>
        </p:nvSpPr>
        <p:spPr>
          <a:xfrm>
            <a:off x="839788" y="457200"/>
            <a:ext cx="3932237"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51"/>
          <p:cNvSpPr txBox="1"/>
          <p:nvPr>
            <p:ph idx="1" type="body"/>
          </p:nvPr>
        </p:nvSpPr>
        <p:spPr>
          <a:xfrm>
            <a:off x="4985336" y="1097722"/>
            <a:ext cx="6336127"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52B48"/>
              </a:buClr>
              <a:buSzPts val="3200"/>
              <a:buChar char="•"/>
              <a:defRPr sz="3200"/>
            </a:lvl1pPr>
            <a:lvl2pPr indent="-406400" lvl="1" marL="914400" algn="l">
              <a:lnSpc>
                <a:spcPct val="90000"/>
              </a:lnSpc>
              <a:spcBef>
                <a:spcPts val="500"/>
              </a:spcBef>
              <a:spcAft>
                <a:spcPts val="0"/>
              </a:spcAft>
              <a:buClr>
                <a:srgbClr val="152B48"/>
              </a:buClr>
              <a:buSzPts val="2800"/>
              <a:buChar char="•"/>
              <a:defRPr sz="2800"/>
            </a:lvl2pPr>
            <a:lvl3pPr indent="-381000" lvl="2" marL="1371600" algn="l">
              <a:lnSpc>
                <a:spcPct val="90000"/>
              </a:lnSpc>
              <a:spcBef>
                <a:spcPts val="500"/>
              </a:spcBef>
              <a:spcAft>
                <a:spcPts val="0"/>
              </a:spcAft>
              <a:buClr>
                <a:srgbClr val="152B48"/>
              </a:buClr>
              <a:buSzPts val="2400"/>
              <a:buChar char="•"/>
              <a:defRPr sz="2400"/>
            </a:lvl3pPr>
            <a:lvl4pPr indent="-355600" lvl="3" marL="1828800" algn="l">
              <a:lnSpc>
                <a:spcPct val="90000"/>
              </a:lnSpc>
              <a:spcBef>
                <a:spcPts val="500"/>
              </a:spcBef>
              <a:spcAft>
                <a:spcPts val="0"/>
              </a:spcAft>
              <a:buClr>
                <a:srgbClr val="152B48"/>
              </a:buClr>
              <a:buSzPts val="2000"/>
              <a:buChar char="•"/>
              <a:defRPr sz="2000"/>
            </a:lvl4pPr>
            <a:lvl5pPr indent="-355600" lvl="4" marL="2286000" algn="l">
              <a:lnSpc>
                <a:spcPct val="90000"/>
              </a:lnSpc>
              <a:spcBef>
                <a:spcPts val="500"/>
              </a:spcBef>
              <a:spcAft>
                <a:spcPts val="0"/>
              </a:spcAft>
              <a:buClr>
                <a:srgbClr val="152B48"/>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51"/>
          <p:cNvSpPr txBox="1"/>
          <p:nvPr>
            <p:ph idx="2" type="body"/>
          </p:nvPr>
        </p:nvSpPr>
        <p:spPr>
          <a:xfrm>
            <a:off x="838200" y="2263775"/>
            <a:ext cx="3932237" cy="2057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52B48"/>
              </a:buClr>
              <a:buSzPts val="1600"/>
              <a:buNone/>
              <a:defRPr sz="1600"/>
            </a:lvl1pPr>
            <a:lvl2pPr indent="-228600" lvl="1" marL="914400" algn="l">
              <a:lnSpc>
                <a:spcPct val="90000"/>
              </a:lnSpc>
              <a:spcBef>
                <a:spcPts val="500"/>
              </a:spcBef>
              <a:spcAft>
                <a:spcPts val="0"/>
              </a:spcAft>
              <a:buClr>
                <a:srgbClr val="152B48"/>
              </a:buClr>
              <a:buSzPts val="1400"/>
              <a:buNone/>
              <a:defRPr sz="1400"/>
            </a:lvl2pPr>
            <a:lvl3pPr indent="-228600" lvl="2" marL="1371600" algn="l">
              <a:lnSpc>
                <a:spcPct val="90000"/>
              </a:lnSpc>
              <a:spcBef>
                <a:spcPts val="500"/>
              </a:spcBef>
              <a:spcAft>
                <a:spcPts val="0"/>
              </a:spcAft>
              <a:buClr>
                <a:srgbClr val="152B48"/>
              </a:buClr>
              <a:buSzPts val="1200"/>
              <a:buNone/>
              <a:defRPr sz="1200"/>
            </a:lvl3pPr>
            <a:lvl4pPr indent="-228600" lvl="3" marL="1828800" algn="l">
              <a:lnSpc>
                <a:spcPct val="90000"/>
              </a:lnSpc>
              <a:spcBef>
                <a:spcPts val="500"/>
              </a:spcBef>
              <a:spcAft>
                <a:spcPts val="0"/>
              </a:spcAft>
              <a:buClr>
                <a:srgbClr val="152B48"/>
              </a:buClr>
              <a:buSzPts val="1000"/>
              <a:buNone/>
              <a:defRPr sz="1000"/>
            </a:lvl4pPr>
            <a:lvl5pPr indent="-228600" lvl="4" marL="2286000" algn="l">
              <a:lnSpc>
                <a:spcPct val="90000"/>
              </a:lnSpc>
              <a:spcBef>
                <a:spcPts val="500"/>
              </a:spcBef>
              <a:spcAft>
                <a:spcPts val="0"/>
              </a:spcAft>
              <a:buClr>
                <a:srgbClr val="152B48"/>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AAA7"/>
              </a:buClr>
              <a:buSzPts val="4400"/>
              <a:buFont typeface="Montserrat"/>
              <a:buNone/>
              <a:defRPr b="1" i="0" sz="4400" u="none" cap="none" strike="noStrike">
                <a:solidFill>
                  <a:srgbClr val="00AAA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2"/>
          <p:cNvSpPr txBox="1"/>
          <p:nvPr>
            <p:ph idx="1" type="body"/>
          </p:nvPr>
        </p:nvSpPr>
        <p:spPr>
          <a:xfrm>
            <a:off x="4263888" y="1825625"/>
            <a:ext cx="7033590" cy="4530725"/>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rgbClr val="152B48"/>
              </a:buClr>
              <a:buSzPts val="2000"/>
              <a:buFont typeface="Arial"/>
              <a:buChar char="•"/>
              <a:defRPr b="0" i="0" sz="2000" u="none" cap="none" strike="noStrike">
                <a:solidFill>
                  <a:srgbClr val="152B48"/>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rgbClr val="152B48"/>
              </a:buClr>
              <a:buSzPts val="2000"/>
              <a:buFont typeface="Arial"/>
              <a:buChar char="•"/>
              <a:defRPr b="0" i="0" sz="2000" u="none" cap="none" strike="noStrike">
                <a:solidFill>
                  <a:srgbClr val="152B48"/>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rgbClr val="152B48"/>
              </a:buClr>
              <a:buSzPts val="2000"/>
              <a:buFont typeface="Arial"/>
              <a:buChar char="•"/>
              <a:defRPr b="0" i="0" sz="2000" u="none" cap="none" strike="noStrike">
                <a:solidFill>
                  <a:srgbClr val="152B48"/>
                </a:solidFill>
                <a:latin typeface="Montserrat"/>
                <a:ea typeface="Montserrat"/>
                <a:cs typeface="Montserrat"/>
                <a:sym typeface="Montserrat"/>
              </a:defRPr>
            </a:lvl3pPr>
            <a:lvl4pPr indent="-355600" lvl="3" marL="1828800" marR="0" rtl="0" algn="l">
              <a:lnSpc>
                <a:spcPct val="90000"/>
              </a:lnSpc>
              <a:spcBef>
                <a:spcPts val="500"/>
              </a:spcBef>
              <a:spcAft>
                <a:spcPts val="0"/>
              </a:spcAft>
              <a:buClr>
                <a:srgbClr val="152B48"/>
              </a:buClr>
              <a:buSzPts val="2000"/>
              <a:buFont typeface="Arial"/>
              <a:buChar char="•"/>
              <a:defRPr b="0" i="0" sz="2000" u="none" cap="none" strike="noStrike">
                <a:solidFill>
                  <a:srgbClr val="152B48"/>
                </a:solidFill>
                <a:latin typeface="Montserrat"/>
                <a:ea typeface="Montserrat"/>
                <a:cs typeface="Montserrat"/>
                <a:sym typeface="Montserrat"/>
              </a:defRPr>
            </a:lvl4pPr>
            <a:lvl5pPr indent="-355600" lvl="4" marL="2286000" marR="0" rtl="0" algn="l">
              <a:lnSpc>
                <a:spcPct val="90000"/>
              </a:lnSpc>
              <a:spcBef>
                <a:spcPts val="500"/>
              </a:spcBef>
              <a:spcAft>
                <a:spcPts val="0"/>
              </a:spcAft>
              <a:buClr>
                <a:srgbClr val="152B48"/>
              </a:buClr>
              <a:buSzPts val="2000"/>
              <a:buFont typeface="Arial"/>
              <a:buChar char="•"/>
              <a:defRPr b="0" i="0" sz="2000" u="none" cap="none" strike="noStrike">
                <a:solidFill>
                  <a:srgbClr val="152B48"/>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hyperlink" Target="http://ppt/slides/slide250.xml"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9.png"/></Relationships>
</file>

<file path=ppt/slides/_rels/slide15.xml.rels><?xml version="1.0" encoding="UTF-8" standalone="yes"?><Relationships xmlns="http://schemas.openxmlformats.org/package/2006/relationships"><Relationship Id="rId10"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23.png"/><Relationship Id="rId7" Type="http://schemas.openxmlformats.org/officeDocument/2006/relationships/image" Target="../media/image31.png"/><Relationship Id="rId8"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image" Target="../media/image25.png"/><Relationship Id="rId5" Type="http://schemas.openxmlformats.org/officeDocument/2006/relationships/image" Target="../media/image32.png"/><Relationship Id="rId6" Type="http://schemas.openxmlformats.org/officeDocument/2006/relationships/image" Target="../media/image24.png"/><Relationship Id="rId7" Type="http://schemas.openxmlformats.org/officeDocument/2006/relationships/image" Target="../media/image33.png"/><Relationship Id="rId8"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1476637" y="2760616"/>
            <a:ext cx="9238725" cy="99184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AAA7"/>
              </a:buClr>
              <a:buSzPts val="4400"/>
              <a:buFont typeface="Montserrat"/>
              <a:buNone/>
            </a:pPr>
            <a:r>
              <a:rPr lang="en-US" sz="4400">
                <a:latin typeface="Montserrat"/>
                <a:ea typeface="Montserrat"/>
                <a:cs typeface="Montserrat"/>
                <a:sym typeface="Montserrat"/>
              </a:rPr>
              <a:t>LÍNEA DEL TIEMPO DE LA SEGUNDA GUERRA MUNDIAL: ANTECEDENTES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p:nvPr/>
        </p:nvSpPr>
        <p:spPr>
          <a:xfrm>
            <a:off x="7836673" y="3471863"/>
            <a:ext cx="3793352" cy="3295437"/>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3" name="Google Shape;163;p10"/>
          <p:cNvSpPr txBox="1"/>
          <p:nvPr/>
        </p:nvSpPr>
        <p:spPr>
          <a:xfrm>
            <a:off x="8586528" y="3545107"/>
            <a:ext cx="23079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Calibri"/>
                <a:ea typeface="Calibri"/>
                <a:cs typeface="Calibri"/>
                <a:sym typeface="Calibri"/>
              </a:rPr>
              <a:t>1938</a:t>
            </a:r>
            <a:endParaRPr/>
          </a:p>
        </p:txBody>
      </p:sp>
      <p:sp>
        <p:nvSpPr>
          <p:cNvPr id="164" name="Google Shape;164;p10"/>
          <p:cNvSpPr txBox="1"/>
          <p:nvPr/>
        </p:nvSpPr>
        <p:spPr>
          <a:xfrm>
            <a:off x="426243" y="133564"/>
            <a:ext cx="11339513" cy="353943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600"/>
              <a:buFont typeface="Arial"/>
              <a:buChar char="•"/>
            </a:pPr>
            <a:r>
              <a:rPr b="1" i="0" lang="en-US" sz="1600" u="none" cap="none" strike="noStrike">
                <a:solidFill>
                  <a:schemeClr val="dk1"/>
                </a:solidFill>
                <a:latin typeface="Montserrat"/>
                <a:ea typeface="Montserrat"/>
                <a:cs typeface="Montserrat"/>
                <a:sym typeface="Montserrat"/>
              </a:rPr>
              <a:t>12 de marzo 🡪 Alemania avanza sobre Austria:</a:t>
            </a:r>
            <a:endParaRPr/>
          </a:p>
          <a:p>
            <a:pPr indent="0" lvl="1" marL="457200" marR="0" rtl="0" algn="just">
              <a:spcBef>
                <a:spcPts val="0"/>
              </a:spcBef>
              <a:spcAft>
                <a:spcPts val="0"/>
              </a:spcAft>
              <a:buNone/>
            </a:pPr>
            <a:r>
              <a:rPr b="0" i="0" lang="en-US" sz="1600" u="none" cap="none" strike="noStrike">
                <a:solidFill>
                  <a:schemeClr val="dk1"/>
                </a:solidFill>
                <a:latin typeface="Montserrat"/>
                <a:ea typeface="Montserrat"/>
                <a:cs typeface="Montserrat"/>
                <a:sym typeface="Montserrat"/>
              </a:rPr>
              <a:t>El 12 de marzo de 1938, Alemania decie avanzar e incorporar el territorio austriaco. El resto de los países solo presentó leves quejas diplomáticas. Alemania avanzó y con esto, las prohibiciones a los judíos que vivían en estos territorios.</a:t>
            </a:r>
            <a:endParaRPr/>
          </a:p>
          <a:p>
            <a:pPr indent="0" lvl="1" marL="457200" marR="0" rtl="0" algn="just">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a:p>
            <a:pPr indent="-285750" lvl="0" marL="285750" marR="0" rtl="0" algn="just">
              <a:spcBef>
                <a:spcPts val="0"/>
              </a:spcBef>
              <a:spcAft>
                <a:spcPts val="0"/>
              </a:spcAft>
              <a:buClr>
                <a:schemeClr val="dk1"/>
              </a:buClr>
              <a:buSzPts val="1600"/>
              <a:buFont typeface="Arial"/>
              <a:buChar char="•"/>
            </a:pPr>
            <a:r>
              <a:rPr b="1" i="0" lang="en-US" sz="1600" u="none" cap="none" strike="noStrike">
                <a:solidFill>
                  <a:schemeClr val="dk1"/>
                </a:solidFill>
                <a:latin typeface="Montserrat"/>
                <a:ea typeface="Montserrat"/>
                <a:cs typeface="Montserrat"/>
                <a:sym typeface="Montserrat"/>
              </a:rPr>
              <a:t>6 de julio 🡪 Conferencia de Evian:</a:t>
            </a:r>
            <a:endParaRPr/>
          </a:p>
          <a:p>
            <a:pPr indent="0" lvl="1" marL="457200" marR="0" rtl="0" algn="just">
              <a:spcBef>
                <a:spcPts val="0"/>
              </a:spcBef>
              <a:spcAft>
                <a:spcPts val="0"/>
              </a:spcAft>
              <a:buNone/>
            </a:pPr>
            <a:r>
              <a:rPr b="0" i="0" lang="en-US" sz="1600" u="none" cap="none" strike="noStrike">
                <a:solidFill>
                  <a:schemeClr val="dk1"/>
                </a:solidFill>
                <a:latin typeface="Montserrat"/>
                <a:ea typeface="Montserrat"/>
                <a:cs typeface="Montserrat"/>
                <a:sym typeface="Montserrat"/>
              </a:rPr>
              <a:t>Entre el 6 y el 15 de julio de 1938, una serie de países europeos y americanos se reunió para tratar el problema de los refugiados judíos que no encontraban ningún país que los quisiera recibir. Fue convocada por el presidente de Estados Unidos, Roosevelt. La mayoría de los países negó la entrada de los refugiados judíos que huían de la persecución nazi.</a:t>
            </a:r>
            <a:endParaRPr/>
          </a:p>
          <a:p>
            <a:pPr indent="0" lvl="1" marL="457200" marR="0" rtl="0" algn="just">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a:p>
            <a:pPr indent="-285750" lvl="0" marL="285750" marR="0" rtl="0" algn="just">
              <a:spcBef>
                <a:spcPts val="0"/>
              </a:spcBef>
              <a:spcAft>
                <a:spcPts val="0"/>
              </a:spcAft>
              <a:buClr>
                <a:schemeClr val="dk1"/>
              </a:buClr>
              <a:buSzPts val="1600"/>
              <a:buFont typeface="Arial"/>
              <a:buChar char="•"/>
            </a:pPr>
            <a:r>
              <a:rPr b="1" i="0" lang="en-US" sz="1600" u="none" cap="none" strike="noStrike">
                <a:solidFill>
                  <a:schemeClr val="dk1"/>
                </a:solidFill>
                <a:latin typeface="Montserrat"/>
                <a:ea typeface="Montserrat"/>
                <a:cs typeface="Montserrat"/>
                <a:sym typeface="Montserrat"/>
              </a:rPr>
              <a:t>29 de septiembre 🡪 Conferencia de Múnich:</a:t>
            </a:r>
            <a:endParaRPr/>
          </a:p>
          <a:p>
            <a:pPr indent="0" lvl="1" marL="457200" marR="0" rtl="0" algn="just">
              <a:spcBef>
                <a:spcPts val="0"/>
              </a:spcBef>
              <a:spcAft>
                <a:spcPts val="0"/>
              </a:spcAft>
              <a:buNone/>
            </a:pPr>
            <a:r>
              <a:rPr b="0" i="0" lang="en-US" sz="1600" u="none" cap="none" strike="noStrike">
                <a:solidFill>
                  <a:schemeClr val="dk1"/>
                </a:solidFill>
                <a:latin typeface="Montserrat"/>
                <a:ea typeface="Montserrat"/>
                <a:cs typeface="Montserrat"/>
                <a:sym typeface="Montserrat"/>
              </a:rPr>
              <a:t>Para evitar la guerra, Gran Bretaña y Francia ceden ante Hitler en la cuestión de los Sudetes (región de Checoslovaquia) y le permiten ocupar ese territorio.</a:t>
            </a:r>
            <a:endParaRPr b="0" i="0" sz="1600" u="none" cap="none" strike="noStrike">
              <a:solidFill>
                <a:schemeClr val="dk1"/>
              </a:solidFill>
              <a:latin typeface="Montserrat"/>
              <a:ea typeface="Montserrat"/>
              <a:cs typeface="Montserrat"/>
              <a:sym typeface="Montserrat"/>
            </a:endParaRPr>
          </a:p>
        </p:txBody>
      </p:sp>
      <p:pic>
        <p:nvPicPr>
          <p:cNvPr descr="Acuerdos de Múnich - Wikipedia, la enciclopedia libre" id="165" name="Google Shape;165;p10"/>
          <p:cNvPicPr preferRelativeResize="0"/>
          <p:nvPr/>
        </p:nvPicPr>
        <p:blipFill rotWithShape="1">
          <a:blip r:embed="rId3">
            <a:alphaModFix/>
          </a:blip>
          <a:srcRect b="0" l="0" r="0" t="0"/>
          <a:stretch/>
        </p:blipFill>
        <p:spPr>
          <a:xfrm>
            <a:off x="8425802" y="4385988"/>
            <a:ext cx="2632720" cy="16754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p:nvPr/>
        </p:nvSpPr>
        <p:spPr>
          <a:xfrm>
            <a:off x="7836673" y="3471863"/>
            <a:ext cx="3650477" cy="3308103"/>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11"/>
          <p:cNvSpPr txBox="1"/>
          <p:nvPr/>
        </p:nvSpPr>
        <p:spPr>
          <a:xfrm>
            <a:off x="484477" y="155631"/>
            <a:ext cx="11474161" cy="353943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 de octubre 🡪 despojamiento de bienes:</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Se produjo la transferencia de los bienes de manos judías a manos arias. Este proceso no fue una nacionalización sino un traspaso a manos privadas que inició en 1933, y hasta 1938 se había aplicado de manera circunstancial.</a:t>
            </a:r>
            <a:endParaRPr/>
          </a:p>
          <a:p>
            <a:pPr indent="0" lvl="1" marL="457200" marR="0" rtl="0" algn="just">
              <a:spcBef>
                <a:spcPts val="0"/>
              </a:spcBef>
              <a:spcAft>
                <a:spcPts val="0"/>
              </a:spcAft>
              <a:buNone/>
            </a:pPr>
            <a:r>
              <a:t/>
            </a:r>
            <a:endParaRPr b="0" i="0" sz="16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28 de octubre 🡪 primeras deportaciones:</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Más de 17.000 judíos de ciudadanía polaca son deportados de Alemania a Zbaszyn (ciudad en la frontera con Polonia).</a:t>
            </a:r>
            <a:endParaRPr/>
          </a:p>
          <a:p>
            <a:pPr indent="0" lvl="1" marL="457200" marR="0" rtl="0" algn="just">
              <a:spcBef>
                <a:spcPts val="0"/>
              </a:spcBef>
              <a:spcAft>
                <a:spcPts val="0"/>
              </a:spcAft>
              <a:buNone/>
            </a:pPr>
            <a:r>
              <a:t/>
            </a:r>
            <a:endParaRPr b="0" i="0" sz="16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6 de noviembre 🡪 protestas por deportaciones:</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En protesta por la persecución de los judíos polacos y su deportación, Herschel Grynszpan, hijo de uno de los deportados, que vivía en París, disparó contra un diplomático alemán, Ernst Vom Ratt, secretario de la Embajada en París. Días más tarde, el diplomático murió generando motivos de represalia contra los judíos.</a:t>
            </a:r>
            <a:endParaRPr b="0" i="0" sz="1600" u="none" cap="none" strike="noStrike">
              <a:solidFill>
                <a:srgbClr val="142B48"/>
              </a:solidFill>
              <a:latin typeface="Montserrat"/>
              <a:ea typeface="Montserrat"/>
              <a:cs typeface="Montserrat"/>
              <a:sym typeface="Montserrat"/>
            </a:endParaRPr>
          </a:p>
        </p:txBody>
      </p:sp>
      <p:sp>
        <p:nvSpPr>
          <p:cNvPr id="172" name="Google Shape;172;p11"/>
          <p:cNvSpPr txBox="1"/>
          <p:nvPr/>
        </p:nvSpPr>
        <p:spPr>
          <a:xfrm>
            <a:off x="8507946" y="3715385"/>
            <a:ext cx="23079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Montserrat"/>
                <a:ea typeface="Montserrat"/>
                <a:cs typeface="Montserrat"/>
                <a:sym typeface="Montserrat"/>
              </a:rPr>
              <a:t>1938</a:t>
            </a:r>
            <a:endParaRPr/>
          </a:p>
        </p:txBody>
      </p:sp>
      <p:pic>
        <p:nvPicPr>
          <p:cNvPr descr="Deportaciones de judíos austriacos y checos hacia Polonia" id="173" name="Google Shape;173;p11"/>
          <p:cNvPicPr preferRelativeResize="0"/>
          <p:nvPr/>
        </p:nvPicPr>
        <p:blipFill rotWithShape="1">
          <a:blip r:embed="rId3">
            <a:alphaModFix/>
          </a:blip>
          <a:srcRect b="0" l="0" r="0" t="0"/>
          <a:stretch/>
        </p:blipFill>
        <p:spPr>
          <a:xfrm>
            <a:off x="8292986" y="4484826"/>
            <a:ext cx="2836976" cy="15611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2"/>
          <p:cNvSpPr/>
          <p:nvPr/>
        </p:nvSpPr>
        <p:spPr>
          <a:xfrm>
            <a:off x="6765111" y="2664894"/>
            <a:ext cx="3807640" cy="3474270"/>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12"/>
          <p:cNvSpPr txBox="1"/>
          <p:nvPr/>
        </p:nvSpPr>
        <p:spPr>
          <a:xfrm>
            <a:off x="850900" y="718836"/>
            <a:ext cx="10907712" cy="1477328"/>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9 de noviembre 🡪 noche de los cristales rotos:</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Entre el 9 y 10 de noviembre de 1938, grupos de nazis a escala nacional, atacaron barrios judíos. Más de 91 judíos asesinados, 30.000 detenidos, 191 sinagogas y 7.500 comercios saqueados, fueron el resultado de este accionar. Se culpó a los propios judíos damnificados y por eso, debieron pagar una multa de 1.000 millones de marcos.</a:t>
            </a:r>
            <a:endParaRPr b="0" i="0" sz="1800" u="none" cap="none" strike="noStrike">
              <a:solidFill>
                <a:srgbClr val="142B48"/>
              </a:solidFill>
              <a:latin typeface="Montserrat"/>
              <a:ea typeface="Montserrat"/>
              <a:cs typeface="Montserrat"/>
              <a:sym typeface="Montserrat"/>
            </a:endParaRPr>
          </a:p>
        </p:txBody>
      </p:sp>
      <p:pic>
        <p:nvPicPr>
          <p:cNvPr descr="La &amp;quot;Noche de los cristales rotos&amp;quot; | Enciclopedia del Holocausto" id="180" name="Google Shape;180;p12"/>
          <p:cNvPicPr preferRelativeResize="0"/>
          <p:nvPr/>
        </p:nvPicPr>
        <p:blipFill rotWithShape="1">
          <a:blip r:embed="rId3">
            <a:alphaModFix/>
          </a:blip>
          <a:srcRect b="0" l="0" r="0" t="0"/>
          <a:stretch/>
        </p:blipFill>
        <p:spPr>
          <a:xfrm>
            <a:off x="7457989" y="3813609"/>
            <a:ext cx="2421884" cy="1807913"/>
          </a:xfrm>
          <a:prstGeom prst="rect">
            <a:avLst/>
          </a:prstGeom>
          <a:noFill/>
          <a:ln>
            <a:noFill/>
          </a:ln>
        </p:spPr>
      </p:pic>
      <p:sp>
        <p:nvSpPr>
          <p:cNvPr id="181" name="Google Shape;181;p12"/>
          <p:cNvSpPr txBox="1"/>
          <p:nvPr/>
        </p:nvSpPr>
        <p:spPr>
          <a:xfrm>
            <a:off x="7514966" y="2911246"/>
            <a:ext cx="23079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Calibri"/>
                <a:ea typeface="Calibri"/>
                <a:cs typeface="Calibri"/>
                <a:sym typeface="Calibri"/>
              </a:rPr>
              <a:t>1938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p:nvPr/>
        </p:nvSpPr>
        <p:spPr>
          <a:xfrm>
            <a:off x="7065148" y="2789636"/>
            <a:ext cx="3807640" cy="3474270"/>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7" name="Google Shape;187;p13"/>
          <p:cNvSpPr txBox="1"/>
          <p:nvPr/>
        </p:nvSpPr>
        <p:spPr>
          <a:xfrm>
            <a:off x="7813533" y="3023783"/>
            <a:ext cx="23079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Calibri"/>
                <a:ea typeface="Calibri"/>
                <a:cs typeface="Calibri"/>
                <a:sym typeface="Calibri"/>
              </a:rPr>
              <a:t>1939</a:t>
            </a:r>
            <a:endParaRPr/>
          </a:p>
        </p:txBody>
      </p:sp>
      <p:sp>
        <p:nvSpPr>
          <p:cNvPr id="188" name="Google Shape;188;p13"/>
          <p:cNvSpPr txBox="1"/>
          <p:nvPr/>
        </p:nvSpPr>
        <p:spPr>
          <a:xfrm>
            <a:off x="783648" y="594094"/>
            <a:ext cx="11117840" cy="175432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15 de marzo 🡪 ocupación Checoslovaquia:</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Ocupación definitiva de Checoslovaquia. Creación del Protectorado de Bohemia y Moravia.</a:t>
            </a:r>
            <a:endParaRPr/>
          </a:p>
          <a:p>
            <a:pPr indent="0" lvl="1" marL="457200" marR="0" rtl="0" algn="just">
              <a:spcBef>
                <a:spcPts val="0"/>
              </a:spcBef>
              <a:spcAft>
                <a:spcPts val="0"/>
              </a:spcAft>
              <a:buNone/>
            </a:pPr>
            <a:r>
              <a:t/>
            </a:r>
            <a:endParaRPr b="0" i="0" sz="18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23 de agosto 🡪 Pacto Ribentropp-Molotov:</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URSS y Alemania firman un pacto de no agresión y un codicilo que divide a Europa Oriental en esferas de influencia.</a:t>
            </a:r>
            <a:endParaRPr b="0" i="0" sz="1800" u="none" cap="none" strike="noStrike">
              <a:solidFill>
                <a:srgbClr val="142B48"/>
              </a:solidFill>
              <a:latin typeface="Montserrat"/>
              <a:ea typeface="Montserrat"/>
              <a:cs typeface="Montserrat"/>
              <a:sym typeface="Montserrat"/>
            </a:endParaRPr>
          </a:p>
        </p:txBody>
      </p:sp>
      <p:pic>
        <p:nvPicPr>
          <p:cNvPr descr="Hace 80 años empezó la ocupación nazi de Checoslovaquia | Radio Prague  International" id="189" name="Google Shape;189;p13"/>
          <p:cNvPicPr preferRelativeResize="0"/>
          <p:nvPr/>
        </p:nvPicPr>
        <p:blipFill rotWithShape="1">
          <a:blip r:embed="rId3">
            <a:alphaModFix/>
          </a:blip>
          <a:srcRect b="0" l="0" r="0" t="0"/>
          <a:stretch/>
        </p:blipFill>
        <p:spPr>
          <a:xfrm>
            <a:off x="7672190" y="3884490"/>
            <a:ext cx="2590616" cy="16901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AAA7"/>
              </a:buClr>
              <a:buSzPts val="3200"/>
              <a:buFont typeface="Montserrat"/>
              <a:buNone/>
            </a:pPr>
            <a:r>
              <a:rPr lang="en-US" sz="3200">
                <a:latin typeface="Montserrat"/>
                <a:ea typeface="Montserrat"/>
                <a:cs typeface="Montserrat"/>
                <a:sym typeface="Montserrat"/>
              </a:rPr>
              <a:t>Línea de tiempo – II Guerra Mundial</a:t>
            </a:r>
            <a:endParaRPr/>
          </a:p>
        </p:txBody>
      </p:sp>
      <p:sp>
        <p:nvSpPr>
          <p:cNvPr id="195" name="Google Shape;195;p14"/>
          <p:cNvSpPr/>
          <p:nvPr/>
        </p:nvSpPr>
        <p:spPr>
          <a:xfrm>
            <a:off x="9604518" y="3604592"/>
            <a:ext cx="2461591" cy="384313"/>
          </a:xfrm>
          <a:prstGeom prst="homePlate">
            <a:avLst>
              <a:gd fmla="val 50000" name="adj"/>
            </a:avLst>
          </a:prstGeom>
          <a:solidFill>
            <a:srgbClr val="F8EF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p14"/>
          <p:cNvSpPr/>
          <p:nvPr/>
        </p:nvSpPr>
        <p:spPr>
          <a:xfrm>
            <a:off x="7772403" y="3604585"/>
            <a:ext cx="2461591" cy="384313"/>
          </a:xfrm>
          <a:prstGeom prst="homePlate">
            <a:avLst>
              <a:gd fmla="val 50000" name="adj"/>
            </a:avLst>
          </a:prstGeom>
          <a:solidFill>
            <a:srgbClr val="FBE4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7" name="Google Shape;197;p14"/>
          <p:cNvSpPr/>
          <p:nvPr/>
        </p:nvSpPr>
        <p:spPr>
          <a:xfrm>
            <a:off x="5940288" y="3604586"/>
            <a:ext cx="2461591" cy="384313"/>
          </a:xfrm>
          <a:prstGeom prst="homePlate">
            <a:avLst>
              <a:gd fmla="val 50000" name="adj"/>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p14"/>
          <p:cNvSpPr/>
          <p:nvPr/>
        </p:nvSpPr>
        <p:spPr>
          <a:xfrm>
            <a:off x="3942523" y="3604585"/>
            <a:ext cx="2461591" cy="384313"/>
          </a:xfrm>
          <a:prstGeom prst="homePlate">
            <a:avLst>
              <a:gd fmla="val 50000" name="adj"/>
            </a:avLst>
          </a:prstGeom>
          <a:solidFill>
            <a:srgbClr val="F4B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14"/>
          <p:cNvSpPr/>
          <p:nvPr/>
        </p:nvSpPr>
        <p:spPr>
          <a:xfrm>
            <a:off x="2711727" y="3604585"/>
            <a:ext cx="1777447" cy="384313"/>
          </a:xfrm>
          <a:prstGeom prst="homePlate">
            <a:avLst>
              <a:gd fmla="val 50000" name="adj"/>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0" name="Google Shape;200;p14"/>
          <p:cNvPicPr preferRelativeResize="0"/>
          <p:nvPr/>
        </p:nvPicPr>
        <p:blipFill rotWithShape="1">
          <a:blip r:embed="rId3">
            <a:alphaModFix/>
          </a:blip>
          <a:srcRect b="0" l="0" r="0" t="0"/>
          <a:stretch/>
        </p:blipFill>
        <p:spPr>
          <a:xfrm>
            <a:off x="2632121" y="1483902"/>
            <a:ext cx="2358758" cy="1326801"/>
          </a:xfrm>
          <a:prstGeom prst="rect">
            <a:avLst/>
          </a:prstGeom>
          <a:noFill/>
          <a:ln>
            <a:noFill/>
          </a:ln>
        </p:spPr>
      </p:pic>
      <p:pic>
        <p:nvPicPr>
          <p:cNvPr id="201" name="Google Shape;201;p14"/>
          <p:cNvPicPr preferRelativeResize="0"/>
          <p:nvPr/>
        </p:nvPicPr>
        <p:blipFill rotWithShape="1">
          <a:blip r:embed="rId4">
            <a:alphaModFix/>
          </a:blip>
          <a:srcRect b="0" l="0" r="0" t="0"/>
          <a:stretch/>
        </p:blipFill>
        <p:spPr>
          <a:xfrm>
            <a:off x="5456547" y="5076191"/>
            <a:ext cx="2118629" cy="1191729"/>
          </a:xfrm>
          <a:prstGeom prst="rect">
            <a:avLst/>
          </a:prstGeom>
          <a:noFill/>
          <a:ln>
            <a:noFill/>
          </a:ln>
        </p:spPr>
      </p:pic>
      <p:pic>
        <p:nvPicPr>
          <p:cNvPr id="202" name="Google Shape;202;p14"/>
          <p:cNvPicPr preferRelativeResize="0"/>
          <p:nvPr/>
        </p:nvPicPr>
        <p:blipFill rotWithShape="1">
          <a:blip r:embed="rId5">
            <a:alphaModFix/>
          </a:blip>
          <a:srcRect b="0" l="0" r="0" t="0"/>
          <a:stretch/>
        </p:blipFill>
        <p:spPr>
          <a:xfrm>
            <a:off x="5113658" y="1767507"/>
            <a:ext cx="2461591" cy="1144756"/>
          </a:xfrm>
          <a:prstGeom prst="rect">
            <a:avLst/>
          </a:prstGeom>
          <a:noFill/>
          <a:ln>
            <a:noFill/>
          </a:ln>
        </p:spPr>
      </p:pic>
      <p:pic>
        <p:nvPicPr>
          <p:cNvPr id="203" name="Google Shape;203;p14"/>
          <p:cNvPicPr preferRelativeResize="0"/>
          <p:nvPr/>
        </p:nvPicPr>
        <p:blipFill rotWithShape="1">
          <a:blip r:embed="rId6">
            <a:alphaModFix/>
          </a:blip>
          <a:srcRect b="0" l="0" r="0" t="0"/>
          <a:stretch/>
        </p:blipFill>
        <p:spPr>
          <a:xfrm>
            <a:off x="2797729" y="4782906"/>
            <a:ext cx="2461591" cy="1384645"/>
          </a:xfrm>
          <a:prstGeom prst="rect">
            <a:avLst/>
          </a:prstGeom>
          <a:noFill/>
          <a:ln>
            <a:noFill/>
          </a:ln>
        </p:spPr>
      </p:pic>
      <p:pic>
        <p:nvPicPr>
          <p:cNvPr id="204" name="Google Shape;204;p14"/>
          <p:cNvPicPr preferRelativeResize="0"/>
          <p:nvPr/>
        </p:nvPicPr>
        <p:blipFill rotWithShape="1">
          <a:blip r:embed="rId7">
            <a:alphaModFix/>
          </a:blip>
          <a:srcRect b="0" l="0" r="0" t="0"/>
          <a:stretch/>
        </p:blipFill>
        <p:spPr>
          <a:xfrm>
            <a:off x="7772403" y="1920011"/>
            <a:ext cx="1563378" cy="1062067"/>
          </a:xfrm>
          <a:prstGeom prst="rect">
            <a:avLst/>
          </a:prstGeom>
          <a:noFill/>
          <a:ln>
            <a:noFill/>
          </a:ln>
        </p:spPr>
      </p:pic>
      <p:pic>
        <p:nvPicPr>
          <p:cNvPr id="205" name="Google Shape;205;p14"/>
          <p:cNvPicPr preferRelativeResize="0"/>
          <p:nvPr/>
        </p:nvPicPr>
        <p:blipFill rotWithShape="1">
          <a:blip r:embed="rId8">
            <a:alphaModFix/>
          </a:blip>
          <a:srcRect b="0" l="0" r="0" t="0"/>
          <a:stretch/>
        </p:blipFill>
        <p:spPr>
          <a:xfrm>
            <a:off x="7772403" y="5043376"/>
            <a:ext cx="2192100" cy="1233056"/>
          </a:xfrm>
          <a:prstGeom prst="rect">
            <a:avLst/>
          </a:prstGeom>
          <a:noFill/>
          <a:ln>
            <a:noFill/>
          </a:ln>
        </p:spPr>
      </p:pic>
      <p:pic>
        <p:nvPicPr>
          <p:cNvPr id="206" name="Google Shape;206;p14"/>
          <p:cNvPicPr preferRelativeResize="0"/>
          <p:nvPr/>
        </p:nvPicPr>
        <p:blipFill rotWithShape="1">
          <a:blip r:embed="rId9">
            <a:alphaModFix/>
          </a:blip>
          <a:srcRect b="0" l="0" r="0" t="0"/>
          <a:stretch/>
        </p:blipFill>
        <p:spPr>
          <a:xfrm>
            <a:off x="9835625" y="1845369"/>
            <a:ext cx="1696787" cy="1228920"/>
          </a:xfrm>
          <a:prstGeom prst="rect">
            <a:avLst/>
          </a:prstGeom>
          <a:noFill/>
          <a:ln>
            <a:noFill/>
          </a:ln>
        </p:spPr>
      </p:pic>
      <p:pic>
        <p:nvPicPr>
          <p:cNvPr id="207" name="Google Shape;207;p14">
            <a:hlinkClick r:id="rId10"/>
          </p:cNvPr>
          <p:cNvPicPr preferRelativeResize="0"/>
          <p:nvPr/>
        </p:nvPicPr>
        <p:blipFill rotWithShape="1">
          <a:blip r:embed="rId11">
            <a:alphaModFix/>
          </a:blip>
          <a:srcRect b="0" l="0" r="0" t="0"/>
          <a:stretch/>
        </p:blipFill>
        <p:spPr>
          <a:xfrm>
            <a:off x="10076761" y="4557278"/>
            <a:ext cx="2192100" cy="1233056"/>
          </a:xfrm>
          <a:prstGeom prst="rect">
            <a:avLst/>
          </a:prstGeom>
          <a:noFill/>
          <a:ln>
            <a:noFill/>
          </a:ln>
        </p:spPr>
      </p:pic>
      <p:cxnSp>
        <p:nvCxnSpPr>
          <p:cNvPr id="208" name="Google Shape;208;p14"/>
          <p:cNvCxnSpPr/>
          <p:nvPr/>
        </p:nvCxnSpPr>
        <p:spPr>
          <a:xfrm>
            <a:off x="3712278" y="2843404"/>
            <a:ext cx="0" cy="761181"/>
          </a:xfrm>
          <a:prstGeom prst="straightConnector1">
            <a:avLst/>
          </a:prstGeom>
          <a:noFill/>
          <a:ln cap="flat" cmpd="sng" w="28575">
            <a:solidFill>
              <a:schemeClr val="dk1"/>
            </a:solidFill>
            <a:prstDash val="solid"/>
            <a:miter lim="800000"/>
            <a:headEnd len="sm" w="sm" type="none"/>
            <a:tailEnd len="sm" w="sm" type="none"/>
          </a:ln>
        </p:spPr>
      </p:cxnSp>
      <p:cxnSp>
        <p:nvCxnSpPr>
          <p:cNvPr id="209" name="Google Shape;209;p14"/>
          <p:cNvCxnSpPr/>
          <p:nvPr/>
        </p:nvCxnSpPr>
        <p:spPr>
          <a:xfrm>
            <a:off x="3942523" y="4106554"/>
            <a:ext cx="0" cy="622507"/>
          </a:xfrm>
          <a:prstGeom prst="straightConnector1">
            <a:avLst/>
          </a:prstGeom>
          <a:noFill/>
          <a:ln cap="flat" cmpd="sng" w="28575">
            <a:solidFill>
              <a:schemeClr val="dk1"/>
            </a:solidFill>
            <a:prstDash val="solid"/>
            <a:miter lim="800000"/>
            <a:headEnd len="sm" w="sm" type="none"/>
            <a:tailEnd len="sm" w="sm" type="none"/>
          </a:ln>
        </p:spPr>
      </p:cxnSp>
      <p:cxnSp>
        <p:nvCxnSpPr>
          <p:cNvPr id="210" name="Google Shape;210;p14"/>
          <p:cNvCxnSpPr/>
          <p:nvPr/>
        </p:nvCxnSpPr>
        <p:spPr>
          <a:xfrm>
            <a:off x="6168809" y="2912262"/>
            <a:ext cx="0" cy="864903"/>
          </a:xfrm>
          <a:prstGeom prst="straightConnector1">
            <a:avLst/>
          </a:prstGeom>
          <a:noFill/>
          <a:ln cap="flat" cmpd="sng" w="28575">
            <a:solidFill>
              <a:schemeClr val="dk1"/>
            </a:solidFill>
            <a:prstDash val="solid"/>
            <a:miter lim="800000"/>
            <a:headEnd len="sm" w="sm" type="none"/>
            <a:tailEnd len="sm" w="sm" type="none"/>
          </a:ln>
        </p:spPr>
      </p:cxnSp>
      <p:cxnSp>
        <p:nvCxnSpPr>
          <p:cNvPr id="211" name="Google Shape;211;p14"/>
          <p:cNvCxnSpPr/>
          <p:nvPr/>
        </p:nvCxnSpPr>
        <p:spPr>
          <a:xfrm>
            <a:off x="6100217" y="4122915"/>
            <a:ext cx="0" cy="785750"/>
          </a:xfrm>
          <a:prstGeom prst="straightConnector1">
            <a:avLst/>
          </a:prstGeom>
          <a:noFill/>
          <a:ln cap="flat" cmpd="sng" w="28575">
            <a:solidFill>
              <a:schemeClr val="dk1"/>
            </a:solidFill>
            <a:prstDash val="solid"/>
            <a:miter lim="800000"/>
            <a:headEnd len="sm" w="sm" type="none"/>
            <a:tailEnd len="sm" w="sm" type="none"/>
          </a:ln>
        </p:spPr>
      </p:cxnSp>
      <p:cxnSp>
        <p:nvCxnSpPr>
          <p:cNvPr id="212" name="Google Shape;212;p14"/>
          <p:cNvCxnSpPr/>
          <p:nvPr/>
        </p:nvCxnSpPr>
        <p:spPr>
          <a:xfrm>
            <a:off x="8190646" y="3070772"/>
            <a:ext cx="0" cy="530296"/>
          </a:xfrm>
          <a:prstGeom prst="straightConnector1">
            <a:avLst/>
          </a:prstGeom>
          <a:noFill/>
          <a:ln cap="flat" cmpd="sng" w="28575">
            <a:solidFill>
              <a:schemeClr val="dk1"/>
            </a:solidFill>
            <a:prstDash val="solid"/>
            <a:miter lim="800000"/>
            <a:headEnd len="sm" w="sm" type="none"/>
            <a:tailEnd len="sm" w="sm" type="none"/>
          </a:ln>
        </p:spPr>
      </p:cxnSp>
      <p:cxnSp>
        <p:nvCxnSpPr>
          <p:cNvPr id="213" name="Google Shape;213;p14"/>
          <p:cNvCxnSpPr/>
          <p:nvPr/>
        </p:nvCxnSpPr>
        <p:spPr>
          <a:xfrm>
            <a:off x="8401879" y="4127197"/>
            <a:ext cx="0" cy="948994"/>
          </a:xfrm>
          <a:prstGeom prst="straightConnector1">
            <a:avLst/>
          </a:prstGeom>
          <a:noFill/>
          <a:ln cap="flat" cmpd="sng" w="28575">
            <a:solidFill>
              <a:schemeClr val="dk1"/>
            </a:solidFill>
            <a:prstDash val="solid"/>
            <a:miter lim="800000"/>
            <a:headEnd len="sm" w="sm" type="none"/>
            <a:tailEnd len="sm" w="sm" type="none"/>
          </a:ln>
        </p:spPr>
      </p:cxnSp>
      <p:cxnSp>
        <p:nvCxnSpPr>
          <p:cNvPr id="214" name="Google Shape;214;p14"/>
          <p:cNvCxnSpPr/>
          <p:nvPr/>
        </p:nvCxnSpPr>
        <p:spPr>
          <a:xfrm>
            <a:off x="10835312" y="2704731"/>
            <a:ext cx="0" cy="899854"/>
          </a:xfrm>
          <a:prstGeom prst="straightConnector1">
            <a:avLst/>
          </a:prstGeom>
          <a:noFill/>
          <a:ln cap="flat" cmpd="sng" w="28575">
            <a:solidFill>
              <a:schemeClr val="dk1"/>
            </a:solidFill>
            <a:prstDash val="solid"/>
            <a:miter lim="800000"/>
            <a:headEnd len="sm" w="sm" type="none"/>
            <a:tailEnd len="sm" w="sm" type="none"/>
          </a:ln>
        </p:spPr>
      </p:cxnSp>
      <p:cxnSp>
        <p:nvCxnSpPr>
          <p:cNvPr id="215" name="Google Shape;215;p14"/>
          <p:cNvCxnSpPr/>
          <p:nvPr/>
        </p:nvCxnSpPr>
        <p:spPr>
          <a:xfrm>
            <a:off x="10565588" y="3951786"/>
            <a:ext cx="0" cy="622507"/>
          </a:xfrm>
          <a:prstGeom prst="straightConnector1">
            <a:avLst/>
          </a:prstGeom>
          <a:noFill/>
          <a:ln cap="flat" cmpd="sng" w="28575">
            <a:solidFill>
              <a:schemeClr val="dk1"/>
            </a:solidFill>
            <a:prstDash val="solid"/>
            <a:miter lim="800000"/>
            <a:headEnd len="sm" w="sm" type="none"/>
            <a:tailEnd len="sm" w="sm" type="none"/>
          </a:ln>
        </p:spPr>
      </p:cxnSp>
      <p:sp>
        <p:nvSpPr>
          <p:cNvPr id="216" name="Google Shape;216;p14"/>
          <p:cNvSpPr/>
          <p:nvPr/>
        </p:nvSpPr>
        <p:spPr>
          <a:xfrm>
            <a:off x="0" y="3773010"/>
            <a:ext cx="4669800" cy="30849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AAA7"/>
              </a:buClr>
              <a:buSzPct val="100000"/>
              <a:buFont typeface="Montserrat"/>
              <a:buNone/>
            </a:pPr>
            <a:r>
              <a:rPr lang="en-US" sz="4900">
                <a:latin typeface="Montserrat"/>
                <a:ea typeface="Montserrat"/>
                <a:cs typeface="Montserrat"/>
                <a:sym typeface="Montserrat"/>
              </a:rPr>
              <a:t>Línea de tiempo – II Guerra Mundial</a:t>
            </a:r>
            <a:endParaRPr/>
          </a:p>
        </p:txBody>
      </p:sp>
      <p:sp>
        <p:nvSpPr>
          <p:cNvPr id="222" name="Google Shape;222;p15"/>
          <p:cNvSpPr/>
          <p:nvPr/>
        </p:nvSpPr>
        <p:spPr>
          <a:xfrm>
            <a:off x="9604518" y="3604592"/>
            <a:ext cx="2461591" cy="384313"/>
          </a:xfrm>
          <a:prstGeom prst="homePlate">
            <a:avLst>
              <a:gd fmla="val 50000" name="adj"/>
            </a:avLst>
          </a:prstGeom>
          <a:solidFill>
            <a:srgbClr val="F8EF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3" name="Google Shape;223;p15"/>
          <p:cNvSpPr/>
          <p:nvPr/>
        </p:nvSpPr>
        <p:spPr>
          <a:xfrm>
            <a:off x="7772403" y="3604585"/>
            <a:ext cx="2461591" cy="384313"/>
          </a:xfrm>
          <a:prstGeom prst="homePlate">
            <a:avLst>
              <a:gd fmla="val 50000" name="adj"/>
            </a:avLst>
          </a:prstGeom>
          <a:solidFill>
            <a:srgbClr val="FBE4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4" name="Google Shape;224;p15"/>
          <p:cNvSpPr/>
          <p:nvPr/>
        </p:nvSpPr>
        <p:spPr>
          <a:xfrm>
            <a:off x="5940288" y="3604586"/>
            <a:ext cx="2461591" cy="384313"/>
          </a:xfrm>
          <a:prstGeom prst="homePlate">
            <a:avLst>
              <a:gd fmla="val 50000" name="adj"/>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5" name="Google Shape;225;p15"/>
          <p:cNvSpPr/>
          <p:nvPr/>
        </p:nvSpPr>
        <p:spPr>
          <a:xfrm>
            <a:off x="3942523" y="3604585"/>
            <a:ext cx="2461591" cy="384313"/>
          </a:xfrm>
          <a:prstGeom prst="homePlate">
            <a:avLst>
              <a:gd fmla="val 50000" name="adj"/>
            </a:avLst>
          </a:prstGeom>
          <a:solidFill>
            <a:srgbClr val="F4B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6" name="Google Shape;226;p15"/>
          <p:cNvSpPr/>
          <p:nvPr/>
        </p:nvSpPr>
        <p:spPr>
          <a:xfrm>
            <a:off x="2726195" y="3604585"/>
            <a:ext cx="1762979" cy="384313"/>
          </a:xfrm>
          <a:prstGeom prst="homePlate">
            <a:avLst>
              <a:gd fmla="val 50000" name="adj"/>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7" name="Google Shape;227;p15"/>
          <p:cNvPicPr preferRelativeResize="0"/>
          <p:nvPr/>
        </p:nvPicPr>
        <p:blipFill rotWithShape="1">
          <a:blip r:embed="rId3">
            <a:alphaModFix/>
          </a:blip>
          <a:srcRect b="0" l="0" r="0" t="0"/>
          <a:stretch/>
        </p:blipFill>
        <p:spPr>
          <a:xfrm>
            <a:off x="2683812" y="1610219"/>
            <a:ext cx="1903529" cy="1472234"/>
          </a:xfrm>
          <a:prstGeom prst="rect">
            <a:avLst/>
          </a:prstGeom>
          <a:noFill/>
          <a:ln>
            <a:noFill/>
          </a:ln>
        </p:spPr>
      </p:pic>
      <p:pic>
        <p:nvPicPr>
          <p:cNvPr id="228" name="Google Shape;228;p15"/>
          <p:cNvPicPr preferRelativeResize="0"/>
          <p:nvPr/>
        </p:nvPicPr>
        <p:blipFill rotWithShape="1">
          <a:blip r:embed="rId4">
            <a:alphaModFix/>
          </a:blip>
          <a:srcRect b="0" l="0" r="0" t="0"/>
          <a:stretch/>
        </p:blipFill>
        <p:spPr>
          <a:xfrm>
            <a:off x="3051548" y="4515805"/>
            <a:ext cx="1762979" cy="1287864"/>
          </a:xfrm>
          <a:prstGeom prst="rect">
            <a:avLst/>
          </a:prstGeom>
          <a:noFill/>
          <a:ln>
            <a:noFill/>
          </a:ln>
        </p:spPr>
      </p:pic>
      <p:pic>
        <p:nvPicPr>
          <p:cNvPr id="229" name="Google Shape;229;p15"/>
          <p:cNvPicPr preferRelativeResize="0"/>
          <p:nvPr/>
        </p:nvPicPr>
        <p:blipFill rotWithShape="1">
          <a:blip r:embed="rId5">
            <a:alphaModFix/>
          </a:blip>
          <a:srcRect b="0" l="0" r="0" t="0"/>
          <a:stretch/>
        </p:blipFill>
        <p:spPr>
          <a:xfrm>
            <a:off x="4814527" y="1610219"/>
            <a:ext cx="2356556" cy="1325563"/>
          </a:xfrm>
          <a:prstGeom prst="rect">
            <a:avLst/>
          </a:prstGeom>
          <a:noFill/>
          <a:ln>
            <a:noFill/>
          </a:ln>
        </p:spPr>
      </p:pic>
      <p:pic>
        <p:nvPicPr>
          <p:cNvPr id="230" name="Google Shape;230;p15"/>
          <p:cNvPicPr preferRelativeResize="0"/>
          <p:nvPr/>
        </p:nvPicPr>
        <p:blipFill rotWithShape="1">
          <a:blip r:embed="rId6">
            <a:alphaModFix/>
          </a:blip>
          <a:srcRect b="0" l="0" r="0" t="0"/>
          <a:stretch/>
        </p:blipFill>
        <p:spPr>
          <a:xfrm>
            <a:off x="5131322" y="4647808"/>
            <a:ext cx="1908106" cy="1431891"/>
          </a:xfrm>
          <a:prstGeom prst="rect">
            <a:avLst/>
          </a:prstGeom>
          <a:noFill/>
          <a:ln>
            <a:noFill/>
          </a:ln>
        </p:spPr>
      </p:pic>
      <p:pic>
        <p:nvPicPr>
          <p:cNvPr id="231" name="Google Shape;231;p15"/>
          <p:cNvPicPr preferRelativeResize="0"/>
          <p:nvPr/>
        </p:nvPicPr>
        <p:blipFill rotWithShape="1">
          <a:blip r:embed="rId7">
            <a:alphaModFix/>
          </a:blip>
          <a:srcRect b="0" l="0" r="0" t="0"/>
          <a:stretch/>
        </p:blipFill>
        <p:spPr>
          <a:xfrm>
            <a:off x="7617812" y="1566076"/>
            <a:ext cx="2159814" cy="1472234"/>
          </a:xfrm>
          <a:prstGeom prst="rect">
            <a:avLst/>
          </a:prstGeom>
          <a:noFill/>
          <a:ln>
            <a:noFill/>
          </a:ln>
        </p:spPr>
      </p:pic>
      <p:pic>
        <p:nvPicPr>
          <p:cNvPr id="232" name="Google Shape;232;p15"/>
          <p:cNvPicPr preferRelativeResize="0"/>
          <p:nvPr/>
        </p:nvPicPr>
        <p:blipFill rotWithShape="1">
          <a:blip r:embed="rId8">
            <a:alphaModFix/>
          </a:blip>
          <a:srcRect b="0" l="0" r="0" t="0"/>
          <a:stretch/>
        </p:blipFill>
        <p:spPr>
          <a:xfrm>
            <a:off x="7171083" y="4443792"/>
            <a:ext cx="2301782" cy="1431891"/>
          </a:xfrm>
          <a:prstGeom prst="rect">
            <a:avLst/>
          </a:prstGeom>
          <a:noFill/>
          <a:ln>
            <a:noFill/>
          </a:ln>
        </p:spPr>
      </p:pic>
      <p:pic>
        <p:nvPicPr>
          <p:cNvPr id="233" name="Google Shape;233;p15"/>
          <p:cNvPicPr preferRelativeResize="0"/>
          <p:nvPr/>
        </p:nvPicPr>
        <p:blipFill rotWithShape="1">
          <a:blip r:embed="rId9">
            <a:alphaModFix/>
          </a:blip>
          <a:srcRect b="0" l="0" r="0" t="0"/>
          <a:stretch/>
        </p:blipFill>
        <p:spPr>
          <a:xfrm>
            <a:off x="10050456" y="1486640"/>
            <a:ext cx="1749282" cy="1631106"/>
          </a:xfrm>
          <a:prstGeom prst="rect">
            <a:avLst/>
          </a:prstGeom>
          <a:noFill/>
          <a:ln>
            <a:noFill/>
          </a:ln>
        </p:spPr>
      </p:pic>
      <p:pic>
        <p:nvPicPr>
          <p:cNvPr id="234" name="Google Shape;234;p15"/>
          <p:cNvPicPr preferRelativeResize="0"/>
          <p:nvPr/>
        </p:nvPicPr>
        <p:blipFill rotWithShape="1">
          <a:blip r:embed="rId10">
            <a:alphaModFix/>
          </a:blip>
          <a:srcRect b="0" l="0" r="0" t="0"/>
          <a:stretch/>
        </p:blipFill>
        <p:spPr>
          <a:xfrm>
            <a:off x="9604518" y="4365199"/>
            <a:ext cx="2348943" cy="1714500"/>
          </a:xfrm>
          <a:prstGeom prst="rect">
            <a:avLst/>
          </a:prstGeom>
          <a:noFill/>
          <a:ln>
            <a:noFill/>
          </a:ln>
        </p:spPr>
      </p:pic>
      <p:cxnSp>
        <p:nvCxnSpPr>
          <p:cNvPr id="235" name="Google Shape;235;p15"/>
          <p:cNvCxnSpPr/>
          <p:nvPr/>
        </p:nvCxnSpPr>
        <p:spPr>
          <a:xfrm>
            <a:off x="3217919" y="3117746"/>
            <a:ext cx="0" cy="486839"/>
          </a:xfrm>
          <a:prstGeom prst="straightConnector1">
            <a:avLst/>
          </a:prstGeom>
          <a:noFill/>
          <a:ln cap="flat" cmpd="sng" w="28575">
            <a:solidFill>
              <a:schemeClr val="dk1"/>
            </a:solidFill>
            <a:prstDash val="solid"/>
            <a:miter lim="800000"/>
            <a:headEnd len="sm" w="sm" type="none"/>
            <a:tailEnd len="sm" w="sm" type="none"/>
          </a:ln>
        </p:spPr>
      </p:cxnSp>
      <p:cxnSp>
        <p:nvCxnSpPr>
          <p:cNvPr id="236" name="Google Shape;236;p15"/>
          <p:cNvCxnSpPr/>
          <p:nvPr/>
        </p:nvCxnSpPr>
        <p:spPr>
          <a:xfrm>
            <a:off x="6096000" y="2910991"/>
            <a:ext cx="0" cy="590849"/>
          </a:xfrm>
          <a:prstGeom prst="straightConnector1">
            <a:avLst/>
          </a:prstGeom>
          <a:noFill/>
          <a:ln cap="flat" cmpd="sng" w="28575">
            <a:solidFill>
              <a:schemeClr val="dk1"/>
            </a:solidFill>
            <a:prstDash val="solid"/>
            <a:miter lim="800000"/>
            <a:headEnd len="sm" w="sm" type="none"/>
            <a:tailEnd len="sm" w="sm" type="none"/>
          </a:ln>
        </p:spPr>
      </p:cxnSp>
      <p:cxnSp>
        <p:nvCxnSpPr>
          <p:cNvPr id="237" name="Google Shape;237;p15"/>
          <p:cNvCxnSpPr/>
          <p:nvPr/>
        </p:nvCxnSpPr>
        <p:spPr>
          <a:xfrm>
            <a:off x="5940288" y="4041548"/>
            <a:ext cx="0" cy="513626"/>
          </a:xfrm>
          <a:prstGeom prst="straightConnector1">
            <a:avLst/>
          </a:prstGeom>
          <a:noFill/>
          <a:ln cap="flat" cmpd="sng" w="28575">
            <a:solidFill>
              <a:schemeClr val="dk1"/>
            </a:solidFill>
            <a:prstDash val="solid"/>
            <a:miter lim="800000"/>
            <a:headEnd len="sm" w="sm" type="none"/>
            <a:tailEnd len="sm" w="sm" type="none"/>
          </a:ln>
        </p:spPr>
      </p:cxnSp>
      <p:cxnSp>
        <p:nvCxnSpPr>
          <p:cNvPr id="238" name="Google Shape;238;p15"/>
          <p:cNvCxnSpPr/>
          <p:nvPr/>
        </p:nvCxnSpPr>
        <p:spPr>
          <a:xfrm>
            <a:off x="3586869" y="4041548"/>
            <a:ext cx="0" cy="489028"/>
          </a:xfrm>
          <a:prstGeom prst="straightConnector1">
            <a:avLst/>
          </a:prstGeom>
          <a:noFill/>
          <a:ln cap="flat" cmpd="sng" w="28575">
            <a:solidFill>
              <a:schemeClr val="dk1"/>
            </a:solidFill>
            <a:prstDash val="solid"/>
            <a:miter lim="800000"/>
            <a:headEnd len="sm" w="sm" type="none"/>
            <a:tailEnd len="sm" w="sm" type="none"/>
          </a:ln>
        </p:spPr>
      </p:cxnSp>
      <p:cxnSp>
        <p:nvCxnSpPr>
          <p:cNvPr id="239" name="Google Shape;239;p15"/>
          <p:cNvCxnSpPr/>
          <p:nvPr/>
        </p:nvCxnSpPr>
        <p:spPr>
          <a:xfrm>
            <a:off x="8152393" y="3082453"/>
            <a:ext cx="0" cy="486839"/>
          </a:xfrm>
          <a:prstGeom prst="straightConnector1">
            <a:avLst/>
          </a:prstGeom>
          <a:noFill/>
          <a:ln cap="flat" cmpd="sng" w="28575">
            <a:solidFill>
              <a:schemeClr val="dk1"/>
            </a:solidFill>
            <a:prstDash val="solid"/>
            <a:miter lim="800000"/>
            <a:headEnd len="sm" w="sm" type="none"/>
            <a:tailEnd len="sm" w="sm" type="none"/>
          </a:ln>
        </p:spPr>
      </p:cxnSp>
      <p:cxnSp>
        <p:nvCxnSpPr>
          <p:cNvPr id="240" name="Google Shape;240;p15"/>
          <p:cNvCxnSpPr/>
          <p:nvPr/>
        </p:nvCxnSpPr>
        <p:spPr>
          <a:xfrm>
            <a:off x="10845817" y="3148138"/>
            <a:ext cx="0" cy="353702"/>
          </a:xfrm>
          <a:prstGeom prst="straightConnector1">
            <a:avLst/>
          </a:prstGeom>
          <a:noFill/>
          <a:ln cap="flat" cmpd="sng" w="28575">
            <a:solidFill>
              <a:schemeClr val="dk1"/>
            </a:solidFill>
            <a:prstDash val="solid"/>
            <a:miter lim="800000"/>
            <a:headEnd len="sm" w="sm" type="none"/>
            <a:tailEnd len="sm" w="sm" type="none"/>
          </a:ln>
        </p:spPr>
      </p:cxnSp>
      <p:cxnSp>
        <p:nvCxnSpPr>
          <p:cNvPr id="241" name="Google Shape;241;p15"/>
          <p:cNvCxnSpPr/>
          <p:nvPr/>
        </p:nvCxnSpPr>
        <p:spPr>
          <a:xfrm>
            <a:off x="7772403" y="3982281"/>
            <a:ext cx="0" cy="461511"/>
          </a:xfrm>
          <a:prstGeom prst="straightConnector1">
            <a:avLst/>
          </a:prstGeom>
          <a:noFill/>
          <a:ln cap="flat" cmpd="sng" w="28575">
            <a:solidFill>
              <a:schemeClr val="dk1"/>
            </a:solidFill>
            <a:prstDash val="solid"/>
            <a:miter lim="800000"/>
            <a:headEnd len="sm" w="sm" type="none"/>
            <a:tailEnd len="sm" w="sm" type="none"/>
          </a:ln>
        </p:spPr>
      </p:cxnSp>
      <p:cxnSp>
        <p:nvCxnSpPr>
          <p:cNvPr id="242" name="Google Shape;242;p15"/>
          <p:cNvCxnSpPr/>
          <p:nvPr/>
        </p:nvCxnSpPr>
        <p:spPr>
          <a:xfrm>
            <a:off x="10778989" y="4093401"/>
            <a:ext cx="0" cy="239269"/>
          </a:xfrm>
          <a:prstGeom prst="straightConnector1">
            <a:avLst/>
          </a:prstGeom>
          <a:noFill/>
          <a:ln cap="flat" cmpd="sng" w="28575">
            <a:solidFill>
              <a:schemeClr val="dk1"/>
            </a:solidFill>
            <a:prstDash val="solid"/>
            <a:miter lim="800000"/>
            <a:headEnd len="sm" w="sm" type="none"/>
            <a:tailEnd len="sm" w="sm" type="none"/>
          </a:ln>
        </p:spPr>
      </p:cxnSp>
      <p:sp>
        <p:nvSpPr>
          <p:cNvPr id="243" name="Google Shape;243;p15"/>
          <p:cNvSpPr/>
          <p:nvPr/>
        </p:nvSpPr>
        <p:spPr>
          <a:xfrm>
            <a:off x="0" y="3773010"/>
            <a:ext cx="4669800" cy="30849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6"/>
          <p:cNvSpPr txBox="1"/>
          <p:nvPr>
            <p:ph type="title"/>
          </p:nvPr>
        </p:nvSpPr>
        <p:spPr>
          <a:xfrm>
            <a:off x="838200" y="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AAA7"/>
              </a:buClr>
              <a:buSzPts val="3200"/>
              <a:buFont typeface="Montserrat"/>
              <a:buNone/>
            </a:pPr>
            <a:r>
              <a:rPr lang="en-US" sz="3200">
                <a:latin typeface="Montserrat"/>
                <a:ea typeface="Montserrat"/>
                <a:cs typeface="Montserrat"/>
                <a:sym typeface="Montserrat"/>
              </a:rPr>
              <a:t>Línea de tiempo – II Guerra Mundial</a:t>
            </a:r>
            <a:endParaRPr/>
          </a:p>
        </p:txBody>
      </p:sp>
      <p:sp>
        <p:nvSpPr>
          <p:cNvPr id="249" name="Google Shape;249;p16"/>
          <p:cNvSpPr/>
          <p:nvPr/>
        </p:nvSpPr>
        <p:spPr>
          <a:xfrm>
            <a:off x="9604518" y="3604592"/>
            <a:ext cx="2461500" cy="384300"/>
          </a:xfrm>
          <a:prstGeom prst="homePlate">
            <a:avLst>
              <a:gd fmla="val 50000" name="adj"/>
            </a:avLst>
          </a:prstGeom>
          <a:solidFill>
            <a:srgbClr val="F8EF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0" name="Google Shape;250;p16"/>
          <p:cNvSpPr/>
          <p:nvPr/>
        </p:nvSpPr>
        <p:spPr>
          <a:xfrm>
            <a:off x="7772403" y="3604585"/>
            <a:ext cx="2461500" cy="384300"/>
          </a:xfrm>
          <a:prstGeom prst="homePlate">
            <a:avLst>
              <a:gd fmla="val 50000" name="adj"/>
            </a:avLst>
          </a:prstGeom>
          <a:solidFill>
            <a:srgbClr val="FBE4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1" name="Google Shape;251;p16"/>
          <p:cNvSpPr/>
          <p:nvPr/>
        </p:nvSpPr>
        <p:spPr>
          <a:xfrm>
            <a:off x="5940288" y="3604586"/>
            <a:ext cx="2461500" cy="384300"/>
          </a:xfrm>
          <a:prstGeom prst="homePlate">
            <a:avLst>
              <a:gd fmla="val 50000" name="adj"/>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2" name="Google Shape;252;p16"/>
          <p:cNvSpPr/>
          <p:nvPr/>
        </p:nvSpPr>
        <p:spPr>
          <a:xfrm>
            <a:off x="3942523" y="3604585"/>
            <a:ext cx="2461500" cy="384300"/>
          </a:xfrm>
          <a:prstGeom prst="homePlate">
            <a:avLst>
              <a:gd fmla="val 50000" name="adj"/>
            </a:avLst>
          </a:prstGeom>
          <a:solidFill>
            <a:srgbClr val="F4B0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3" name="Google Shape;253;p16"/>
          <p:cNvSpPr/>
          <p:nvPr/>
        </p:nvSpPr>
        <p:spPr>
          <a:xfrm>
            <a:off x="2896356" y="3604585"/>
            <a:ext cx="1592700" cy="384300"/>
          </a:xfrm>
          <a:prstGeom prst="homePlate">
            <a:avLst>
              <a:gd fmla="val 50000" name="adj"/>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4" name="Google Shape;254;p16"/>
          <p:cNvPicPr preferRelativeResize="0"/>
          <p:nvPr/>
        </p:nvPicPr>
        <p:blipFill rotWithShape="1">
          <a:blip r:embed="rId3">
            <a:alphaModFix/>
          </a:blip>
          <a:srcRect b="0" l="0" r="0" t="0"/>
          <a:stretch/>
        </p:blipFill>
        <p:spPr>
          <a:xfrm>
            <a:off x="2896356" y="1852937"/>
            <a:ext cx="1958940" cy="1325563"/>
          </a:xfrm>
          <a:prstGeom prst="rect">
            <a:avLst/>
          </a:prstGeom>
          <a:noFill/>
          <a:ln>
            <a:noFill/>
          </a:ln>
        </p:spPr>
      </p:pic>
      <p:pic>
        <p:nvPicPr>
          <p:cNvPr id="255" name="Google Shape;255;p16"/>
          <p:cNvPicPr preferRelativeResize="0"/>
          <p:nvPr/>
        </p:nvPicPr>
        <p:blipFill rotWithShape="1">
          <a:blip r:embed="rId4">
            <a:alphaModFix/>
          </a:blip>
          <a:srcRect b="0" l="0" r="0" t="0"/>
          <a:stretch/>
        </p:blipFill>
        <p:spPr>
          <a:xfrm>
            <a:off x="4489174" y="4616165"/>
            <a:ext cx="1752345" cy="1270282"/>
          </a:xfrm>
          <a:prstGeom prst="rect">
            <a:avLst/>
          </a:prstGeom>
          <a:noFill/>
          <a:ln>
            <a:noFill/>
          </a:ln>
        </p:spPr>
      </p:pic>
      <p:pic>
        <p:nvPicPr>
          <p:cNvPr id="256" name="Google Shape;256;p16"/>
          <p:cNvPicPr preferRelativeResize="0"/>
          <p:nvPr/>
        </p:nvPicPr>
        <p:blipFill rotWithShape="1">
          <a:blip r:embed="rId5">
            <a:alphaModFix/>
          </a:blip>
          <a:srcRect b="0" l="0" r="0" t="0"/>
          <a:stretch/>
        </p:blipFill>
        <p:spPr>
          <a:xfrm>
            <a:off x="5063172" y="1802292"/>
            <a:ext cx="2065656" cy="1325563"/>
          </a:xfrm>
          <a:prstGeom prst="rect">
            <a:avLst/>
          </a:prstGeom>
          <a:noFill/>
          <a:ln>
            <a:noFill/>
          </a:ln>
        </p:spPr>
      </p:pic>
      <p:pic>
        <p:nvPicPr>
          <p:cNvPr id="257" name="Google Shape;257;p16"/>
          <p:cNvPicPr preferRelativeResize="0"/>
          <p:nvPr/>
        </p:nvPicPr>
        <p:blipFill rotWithShape="1">
          <a:blip r:embed="rId6">
            <a:alphaModFix/>
          </a:blip>
          <a:srcRect b="0" l="0" r="0" t="0"/>
          <a:stretch/>
        </p:blipFill>
        <p:spPr>
          <a:xfrm>
            <a:off x="6440559" y="4388123"/>
            <a:ext cx="2070395" cy="1498324"/>
          </a:xfrm>
          <a:prstGeom prst="rect">
            <a:avLst/>
          </a:prstGeom>
          <a:noFill/>
          <a:ln>
            <a:noFill/>
          </a:ln>
        </p:spPr>
      </p:pic>
      <p:pic>
        <p:nvPicPr>
          <p:cNvPr id="258" name="Google Shape;258;p16"/>
          <p:cNvPicPr preferRelativeResize="0"/>
          <p:nvPr/>
        </p:nvPicPr>
        <p:blipFill rotWithShape="1">
          <a:blip r:embed="rId7">
            <a:alphaModFix/>
          </a:blip>
          <a:srcRect b="0" l="0" r="0" t="0"/>
          <a:stretch/>
        </p:blipFill>
        <p:spPr>
          <a:xfrm>
            <a:off x="7416194" y="1489954"/>
            <a:ext cx="2263499" cy="1714500"/>
          </a:xfrm>
          <a:prstGeom prst="rect">
            <a:avLst/>
          </a:prstGeom>
          <a:noFill/>
          <a:ln>
            <a:noFill/>
          </a:ln>
        </p:spPr>
      </p:pic>
      <p:pic>
        <p:nvPicPr>
          <p:cNvPr id="259" name="Google Shape;259;p16"/>
          <p:cNvPicPr preferRelativeResize="0"/>
          <p:nvPr/>
        </p:nvPicPr>
        <p:blipFill rotWithShape="1">
          <a:blip r:embed="rId8">
            <a:alphaModFix/>
          </a:blip>
          <a:srcRect b="0" l="0" r="0" t="0"/>
          <a:stretch/>
        </p:blipFill>
        <p:spPr>
          <a:xfrm>
            <a:off x="8650426" y="4425810"/>
            <a:ext cx="3048000" cy="1714500"/>
          </a:xfrm>
          <a:prstGeom prst="rect">
            <a:avLst/>
          </a:prstGeom>
          <a:noFill/>
          <a:ln>
            <a:noFill/>
          </a:ln>
        </p:spPr>
      </p:pic>
      <p:pic>
        <p:nvPicPr>
          <p:cNvPr id="260" name="Google Shape;260;p16"/>
          <p:cNvPicPr preferRelativeResize="0"/>
          <p:nvPr/>
        </p:nvPicPr>
        <p:blipFill rotWithShape="1">
          <a:blip r:embed="rId9">
            <a:alphaModFix/>
          </a:blip>
          <a:srcRect b="0" l="0" r="0" t="0"/>
          <a:stretch/>
        </p:blipFill>
        <p:spPr>
          <a:xfrm>
            <a:off x="9846073" y="1691641"/>
            <a:ext cx="2097398" cy="1714500"/>
          </a:xfrm>
          <a:prstGeom prst="rect">
            <a:avLst/>
          </a:prstGeom>
          <a:noFill/>
          <a:ln>
            <a:noFill/>
          </a:ln>
        </p:spPr>
      </p:pic>
      <p:cxnSp>
        <p:nvCxnSpPr>
          <p:cNvPr id="261" name="Google Shape;261;p16"/>
          <p:cNvCxnSpPr/>
          <p:nvPr/>
        </p:nvCxnSpPr>
        <p:spPr>
          <a:xfrm>
            <a:off x="7022299" y="4075227"/>
            <a:ext cx="0" cy="324600"/>
          </a:xfrm>
          <a:prstGeom prst="straightConnector1">
            <a:avLst/>
          </a:prstGeom>
          <a:noFill/>
          <a:ln cap="flat" cmpd="sng" w="28575">
            <a:solidFill>
              <a:schemeClr val="dk1"/>
            </a:solidFill>
            <a:prstDash val="solid"/>
            <a:miter lim="800000"/>
            <a:headEnd len="sm" w="sm" type="none"/>
            <a:tailEnd len="sm" w="sm" type="none"/>
          </a:ln>
        </p:spPr>
      </p:cxnSp>
      <p:cxnSp>
        <p:nvCxnSpPr>
          <p:cNvPr id="262" name="Google Shape;262;p16"/>
          <p:cNvCxnSpPr/>
          <p:nvPr/>
        </p:nvCxnSpPr>
        <p:spPr>
          <a:xfrm>
            <a:off x="3492356" y="3224018"/>
            <a:ext cx="0" cy="364200"/>
          </a:xfrm>
          <a:prstGeom prst="straightConnector1">
            <a:avLst/>
          </a:prstGeom>
          <a:noFill/>
          <a:ln cap="flat" cmpd="sng" w="28575">
            <a:solidFill>
              <a:schemeClr val="dk1"/>
            </a:solidFill>
            <a:prstDash val="solid"/>
            <a:miter lim="800000"/>
            <a:headEnd len="sm" w="sm" type="none"/>
            <a:tailEnd len="sm" w="sm" type="none"/>
          </a:ln>
        </p:spPr>
      </p:cxnSp>
      <p:cxnSp>
        <p:nvCxnSpPr>
          <p:cNvPr id="263" name="Google Shape;263;p16"/>
          <p:cNvCxnSpPr/>
          <p:nvPr/>
        </p:nvCxnSpPr>
        <p:spPr>
          <a:xfrm>
            <a:off x="8061539" y="3235535"/>
            <a:ext cx="0" cy="364200"/>
          </a:xfrm>
          <a:prstGeom prst="straightConnector1">
            <a:avLst/>
          </a:prstGeom>
          <a:noFill/>
          <a:ln cap="flat" cmpd="sng" w="28575">
            <a:solidFill>
              <a:schemeClr val="dk1"/>
            </a:solidFill>
            <a:prstDash val="solid"/>
            <a:miter lim="800000"/>
            <a:headEnd len="sm" w="sm" type="none"/>
            <a:tailEnd len="sm" w="sm" type="none"/>
          </a:ln>
        </p:spPr>
      </p:cxnSp>
      <p:cxnSp>
        <p:nvCxnSpPr>
          <p:cNvPr id="264" name="Google Shape;264;p16"/>
          <p:cNvCxnSpPr/>
          <p:nvPr/>
        </p:nvCxnSpPr>
        <p:spPr>
          <a:xfrm>
            <a:off x="10174426" y="4118391"/>
            <a:ext cx="0" cy="238200"/>
          </a:xfrm>
          <a:prstGeom prst="straightConnector1">
            <a:avLst/>
          </a:prstGeom>
          <a:noFill/>
          <a:ln cap="flat" cmpd="sng" w="28575">
            <a:solidFill>
              <a:schemeClr val="dk1"/>
            </a:solidFill>
            <a:prstDash val="solid"/>
            <a:miter lim="800000"/>
            <a:headEnd len="sm" w="sm" type="none"/>
            <a:tailEnd len="sm" w="sm" type="none"/>
          </a:ln>
        </p:spPr>
      </p:cxnSp>
      <p:cxnSp>
        <p:nvCxnSpPr>
          <p:cNvPr id="265" name="Google Shape;265;p16"/>
          <p:cNvCxnSpPr/>
          <p:nvPr/>
        </p:nvCxnSpPr>
        <p:spPr>
          <a:xfrm>
            <a:off x="10462629" y="3469408"/>
            <a:ext cx="0" cy="198300"/>
          </a:xfrm>
          <a:prstGeom prst="straightConnector1">
            <a:avLst/>
          </a:prstGeom>
          <a:noFill/>
          <a:ln cap="flat" cmpd="sng" w="28575">
            <a:solidFill>
              <a:schemeClr val="dk1"/>
            </a:solidFill>
            <a:prstDash val="solid"/>
            <a:miter lim="800000"/>
            <a:headEnd len="sm" w="sm" type="none"/>
            <a:tailEnd len="sm" w="sm" type="none"/>
          </a:ln>
        </p:spPr>
      </p:cxnSp>
      <p:cxnSp>
        <p:nvCxnSpPr>
          <p:cNvPr id="266" name="Google Shape;266;p16"/>
          <p:cNvCxnSpPr/>
          <p:nvPr/>
        </p:nvCxnSpPr>
        <p:spPr>
          <a:xfrm>
            <a:off x="5043331" y="4116513"/>
            <a:ext cx="0" cy="480300"/>
          </a:xfrm>
          <a:prstGeom prst="straightConnector1">
            <a:avLst/>
          </a:prstGeom>
          <a:noFill/>
          <a:ln cap="flat" cmpd="sng" w="28575">
            <a:solidFill>
              <a:schemeClr val="dk1"/>
            </a:solidFill>
            <a:prstDash val="solid"/>
            <a:miter lim="800000"/>
            <a:headEnd len="sm" w="sm" type="none"/>
            <a:tailEnd len="sm" w="sm" type="none"/>
          </a:ln>
        </p:spPr>
      </p:cxnSp>
      <p:cxnSp>
        <p:nvCxnSpPr>
          <p:cNvPr id="267" name="Google Shape;267;p16"/>
          <p:cNvCxnSpPr/>
          <p:nvPr/>
        </p:nvCxnSpPr>
        <p:spPr>
          <a:xfrm>
            <a:off x="5687107" y="3212500"/>
            <a:ext cx="0" cy="387300"/>
          </a:xfrm>
          <a:prstGeom prst="straightConnector1">
            <a:avLst/>
          </a:prstGeom>
          <a:noFill/>
          <a:ln cap="flat" cmpd="sng" w="28575">
            <a:solidFill>
              <a:schemeClr val="dk1"/>
            </a:solidFill>
            <a:prstDash val="solid"/>
            <a:miter lim="800000"/>
            <a:headEnd len="sm" w="sm" type="none"/>
            <a:tailEnd len="sm" w="sm" type="none"/>
          </a:ln>
        </p:spPr>
      </p:cxnSp>
      <p:sp>
        <p:nvSpPr>
          <p:cNvPr id="268" name="Google Shape;268;p16"/>
          <p:cNvSpPr/>
          <p:nvPr/>
        </p:nvSpPr>
        <p:spPr>
          <a:xfrm>
            <a:off x="0" y="3773010"/>
            <a:ext cx="4669800" cy="30849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Muere protagonista del icónico beso del final de la Segunda Guerra Mundial  | Cultura | DW | 10.09.2016" id="273" name="Google Shape;273;p17"/>
          <p:cNvPicPr preferRelativeResize="0"/>
          <p:nvPr/>
        </p:nvPicPr>
        <p:blipFill rotWithShape="1">
          <a:blip r:embed="rId3">
            <a:alphaModFix/>
          </a:blip>
          <a:srcRect b="18" l="0" r="0" t="0"/>
          <a:stretch/>
        </p:blipFill>
        <p:spPr>
          <a:xfrm>
            <a:off x="5169717" y="1416771"/>
            <a:ext cx="6466251" cy="3534773"/>
          </a:xfrm>
          <a:prstGeom prst="rect">
            <a:avLst/>
          </a:prstGeom>
          <a:noFill/>
          <a:ln>
            <a:noFill/>
          </a:ln>
        </p:spPr>
      </p:pic>
      <p:sp>
        <p:nvSpPr>
          <p:cNvPr id="274" name="Google Shape;274;p17"/>
          <p:cNvSpPr/>
          <p:nvPr/>
        </p:nvSpPr>
        <p:spPr>
          <a:xfrm>
            <a:off x="2097947" y="700253"/>
            <a:ext cx="2887375" cy="71651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8DA9DB"/>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0"/>
                                  </p:stCondLst>
                                  <p:childTnLst>
                                    <p:animEffect filter="fade" transition="out">
                                      <p:cBhvr>
                                        <p:cTn dur="500"/>
                                        <p:tgtEl>
                                          <p:spTgt spid="274"/>
                                        </p:tgtEl>
                                      </p:cBhvr>
                                    </p:animEffect>
                                    <p:set>
                                      <p:cBhvr>
                                        <p:cTn dur="1" fill="hold">
                                          <p:stCondLst>
                                            <p:cond delay="500"/>
                                          </p:stCondLst>
                                        </p:cTn>
                                        <p:tgtEl>
                                          <p:spTgt spid="2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La invasión de Polonia" id="279" name="Google Shape;279;p18"/>
          <p:cNvPicPr preferRelativeResize="0"/>
          <p:nvPr/>
        </p:nvPicPr>
        <p:blipFill rotWithShape="1">
          <a:blip r:embed="rId3">
            <a:alphaModFix/>
          </a:blip>
          <a:srcRect b="0" l="2413" r="2412" t="0"/>
          <a:stretch/>
        </p:blipFill>
        <p:spPr>
          <a:xfrm>
            <a:off x="5955948" y="3968326"/>
            <a:ext cx="5876169" cy="2729584"/>
          </a:xfrm>
          <a:prstGeom prst="rect">
            <a:avLst/>
          </a:prstGeom>
          <a:noFill/>
          <a:ln>
            <a:noFill/>
          </a:ln>
        </p:spPr>
      </p:pic>
      <p:sp>
        <p:nvSpPr>
          <p:cNvPr id="280" name="Google Shape;280;p18"/>
          <p:cNvSpPr txBox="1"/>
          <p:nvPr/>
        </p:nvSpPr>
        <p:spPr>
          <a:xfrm>
            <a:off x="676193" y="304361"/>
            <a:ext cx="2109870" cy="53825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1939</a:t>
            </a:r>
            <a:endParaRPr/>
          </a:p>
        </p:txBody>
      </p:sp>
      <p:sp>
        <p:nvSpPr>
          <p:cNvPr id="281" name="Google Shape;281;p18"/>
          <p:cNvSpPr txBox="1"/>
          <p:nvPr/>
        </p:nvSpPr>
        <p:spPr>
          <a:xfrm>
            <a:off x="857251" y="845120"/>
            <a:ext cx="10974866" cy="237218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 de septiembre 🡪 inicio de la Segunda Guerra Mundial:</a:t>
            </a:r>
            <a:endParaRPr/>
          </a:p>
          <a:p>
            <a:pPr indent="0" lvl="1" marL="4572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El ejército alemán invade Polonia el 1° de septiembre de 1939. Con este hecho, comenzó la Segunda Guerra Mundial. A los dos días, Inglaterra y Francia le declaran la guerra a Alemania.  </a:t>
            </a:r>
            <a:endParaRPr/>
          </a:p>
          <a:p>
            <a:pPr indent="0" lvl="1" marL="457200" marR="0" rtl="0" algn="just">
              <a:spcBef>
                <a:spcPts val="600"/>
              </a:spcBef>
              <a:spcAft>
                <a:spcPts val="0"/>
              </a:spcAft>
              <a:buNone/>
            </a:pPr>
            <a:r>
              <a:t/>
            </a:r>
            <a:endParaRPr b="0" i="0" sz="16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3 de septiembre:</a:t>
            </a:r>
            <a:endParaRPr/>
          </a:p>
          <a:p>
            <a:pPr indent="0" lvl="1" marL="4572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En cumplimiento de su compromiso de garantizar la integridad de las fronteras de Polonia, Gran Bretaña y Francia le declaran la guerra a Alemania.</a:t>
            </a:r>
            <a:endParaRPr/>
          </a:p>
          <a:p>
            <a:pPr indent="0" lvl="1" marL="457200" marR="0" rtl="0" algn="just">
              <a:spcBef>
                <a:spcPts val="600"/>
              </a:spcBef>
              <a:spcAft>
                <a:spcPts val="0"/>
              </a:spcAft>
              <a:buNone/>
            </a:pPr>
            <a:r>
              <a:t/>
            </a:r>
            <a:endParaRPr b="0" i="0" sz="16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17 de septiembre:</a:t>
            </a:r>
            <a:endParaRPr/>
          </a:p>
          <a:p>
            <a:pPr indent="0" lvl="1" marL="4572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La Unión Soviética invade Polonia desde el este.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9"/>
          <p:cNvSpPr txBox="1"/>
          <p:nvPr/>
        </p:nvSpPr>
        <p:spPr>
          <a:xfrm>
            <a:off x="769597" y="237223"/>
            <a:ext cx="2173628" cy="736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1939</a:t>
            </a:r>
            <a:endParaRPr/>
          </a:p>
        </p:txBody>
      </p:sp>
      <p:pic>
        <p:nvPicPr>
          <p:cNvPr descr="Insignia amarilla - Wikipedia, la enciclopedia libre" id="287" name="Google Shape;287;p19"/>
          <p:cNvPicPr preferRelativeResize="0"/>
          <p:nvPr/>
        </p:nvPicPr>
        <p:blipFill rotWithShape="1">
          <a:blip r:embed="rId3">
            <a:alphaModFix/>
          </a:blip>
          <a:srcRect b="0" l="3296" r="5270" t="0"/>
          <a:stretch/>
        </p:blipFill>
        <p:spPr>
          <a:xfrm>
            <a:off x="8666624" y="3902070"/>
            <a:ext cx="2491914" cy="2673454"/>
          </a:xfrm>
          <a:prstGeom prst="rect">
            <a:avLst/>
          </a:prstGeom>
          <a:noFill/>
          <a:ln>
            <a:noFill/>
          </a:ln>
        </p:spPr>
      </p:pic>
      <p:sp>
        <p:nvSpPr>
          <p:cNvPr id="288" name="Google Shape;288;p19"/>
          <p:cNvSpPr txBox="1"/>
          <p:nvPr/>
        </p:nvSpPr>
        <p:spPr>
          <a:xfrm>
            <a:off x="876272" y="945213"/>
            <a:ext cx="10953777" cy="3742762"/>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142B48"/>
              </a:buClr>
              <a:buSzPts val="1900"/>
              <a:buFont typeface="Arial"/>
              <a:buChar char="•"/>
            </a:pPr>
            <a:r>
              <a:rPr b="1" i="0" lang="en-US" sz="1900" u="none" cap="none" strike="noStrike">
                <a:solidFill>
                  <a:srgbClr val="142B48"/>
                </a:solidFill>
                <a:latin typeface="Montserrat"/>
                <a:ea typeface="Montserrat"/>
                <a:cs typeface="Montserrat"/>
                <a:sym typeface="Montserrat"/>
              </a:rPr>
              <a:t>23 de noviembre 🡪 signos distintivos:</a:t>
            </a:r>
            <a:endParaRPr/>
          </a:p>
          <a:p>
            <a:pPr indent="0" lvl="1" marL="457200" marR="0" rtl="0" algn="just">
              <a:spcBef>
                <a:spcPts val="600"/>
              </a:spcBef>
              <a:spcAft>
                <a:spcPts val="0"/>
              </a:spcAft>
              <a:buNone/>
            </a:pPr>
            <a:r>
              <a:rPr b="0" i="0" lang="en-US" sz="1900" u="none" cap="none" strike="noStrike">
                <a:solidFill>
                  <a:srgbClr val="142B48"/>
                </a:solidFill>
                <a:latin typeface="Montserrat"/>
                <a:ea typeface="Montserrat"/>
                <a:cs typeface="Montserrat"/>
                <a:sym typeface="Montserrat"/>
              </a:rPr>
              <a:t>Se implementó el uso obligatorio de un brazalete amarillo con una estrella de David a todos los judíos de los territorios de la Gobernación General (territorios polacos de Alemania), creada el 10 de octubre de 1939.</a:t>
            </a:r>
            <a:endParaRPr/>
          </a:p>
          <a:p>
            <a:pPr indent="0" lvl="1" marL="457200" marR="0" rtl="0" algn="just">
              <a:spcBef>
                <a:spcPts val="600"/>
              </a:spcBef>
              <a:spcAft>
                <a:spcPts val="0"/>
              </a:spcAft>
              <a:buNone/>
            </a:pPr>
            <a:r>
              <a:t/>
            </a:r>
            <a:endParaRPr b="0" i="0" sz="19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900"/>
              <a:buFont typeface="Arial"/>
              <a:buChar char="•"/>
            </a:pPr>
            <a:r>
              <a:rPr b="1" i="0" lang="en-US" sz="1900" u="none" cap="none" strike="noStrike">
                <a:solidFill>
                  <a:srgbClr val="142B48"/>
                </a:solidFill>
                <a:latin typeface="Montserrat"/>
                <a:ea typeface="Montserrat"/>
                <a:cs typeface="Montserrat"/>
                <a:sym typeface="Montserrat"/>
              </a:rPr>
              <a:t>27 al 29 de septiembre:</a:t>
            </a:r>
            <a:endParaRPr/>
          </a:p>
          <a:p>
            <a:pPr indent="0" lvl="1" marL="457200" marR="0" rtl="0" algn="just">
              <a:spcBef>
                <a:spcPts val="600"/>
              </a:spcBef>
              <a:spcAft>
                <a:spcPts val="0"/>
              </a:spcAft>
              <a:buNone/>
            </a:pPr>
            <a:r>
              <a:rPr b="0" i="0" lang="en-US" sz="1900" u="none" cap="none" strike="noStrike">
                <a:solidFill>
                  <a:srgbClr val="142B48"/>
                </a:solidFill>
                <a:latin typeface="Montserrat"/>
                <a:ea typeface="Montserrat"/>
                <a:cs typeface="Montserrat"/>
                <a:sym typeface="Montserrat"/>
              </a:rPr>
              <a:t>Varsovia se rinde el 27 de septiembre. El gobierno polaco se exilia vía Rumania. Alemania y la Unión Soviética se reparten el territorio de Polonia.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p:nvPr/>
        </p:nvSpPr>
        <p:spPr>
          <a:xfrm>
            <a:off x="7924801" y="3090878"/>
            <a:ext cx="3960018" cy="3646584"/>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2"/>
          <p:cNvSpPr txBox="1"/>
          <p:nvPr/>
        </p:nvSpPr>
        <p:spPr>
          <a:xfrm>
            <a:off x="9044332" y="3119454"/>
            <a:ext cx="188591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Montserrat"/>
                <a:ea typeface="Montserrat"/>
                <a:cs typeface="Montserrat"/>
                <a:sym typeface="Montserrat"/>
              </a:rPr>
              <a:t>1933</a:t>
            </a:r>
            <a:endParaRPr/>
          </a:p>
        </p:txBody>
      </p:sp>
      <p:pic>
        <p:nvPicPr>
          <p:cNvPr descr="hechos historicos: Hitler es nombrado Canciller en Alemania" id="100" name="Google Shape;100;p2"/>
          <p:cNvPicPr preferRelativeResize="0"/>
          <p:nvPr/>
        </p:nvPicPr>
        <p:blipFill rotWithShape="1">
          <a:blip r:embed="rId3">
            <a:alphaModFix/>
          </a:blip>
          <a:srcRect b="0" l="0" r="0" t="0"/>
          <a:stretch/>
        </p:blipFill>
        <p:spPr>
          <a:xfrm>
            <a:off x="8744732" y="3863138"/>
            <a:ext cx="2428635" cy="2362860"/>
          </a:xfrm>
          <a:prstGeom prst="rect">
            <a:avLst/>
          </a:prstGeom>
          <a:noFill/>
          <a:ln>
            <a:noFill/>
          </a:ln>
        </p:spPr>
      </p:pic>
      <p:sp>
        <p:nvSpPr>
          <p:cNvPr id="101" name="Google Shape;101;p2"/>
          <p:cNvSpPr txBox="1"/>
          <p:nvPr/>
        </p:nvSpPr>
        <p:spPr>
          <a:xfrm>
            <a:off x="671513" y="301453"/>
            <a:ext cx="11184730" cy="286232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30 de enero 🡪 Hitler es nombrado canciller del Reich:</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Después de las fallidas elecciones de 1932, los nazis buscan encontrar nuevas estrategias para llegar al poder. Hitler comienza las negociaciones con los conservadores. Así, conseguirá su designación como Canciller.</a:t>
            </a:r>
            <a:endParaRPr/>
          </a:p>
          <a:p>
            <a:pPr indent="-171450" lvl="0" marL="285750" marR="0" rtl="0" algn="just">
              <a:spcBef>
                <a:spcPts val="0"/>
              </a:spcBef>
              <a:spcAft>
                <a:spcPts val="0"/>
              </a:spcAft>
              <a:buClr>
                <a:schemeClr val="dk1"/>
              </a:buClr>
              <a:buSzPts val="1800"/>
              <a:buFont typeface="Arial"/>
              <a:buNone/>
            </a:pPr>
            <a:r>
              <a:t/>
            </a:r>
            <a:endParaRPr b="0" i="0" sz="18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27 de febrero 🡪 incendio del Reichstag:</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El fuego inició en la Sala de Sesiones del Parlamento alemán. Se acusó a un joven holandés albañil, Marinus van der Lubbe, quien se declaró culpable luego de ser torturado. Este hecho significó la prueba para la persecución de los “conspiradores” como los comunistas y socialistas.</a:t>
            </a:r>
            <a:endParaRPr b="0" i="0" sz="1800" u="none" cap="none" strike="noStrike">
              <a:solidFill>
                <a:srgbClr val="142B48"/>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La Guerra de Invierno: a 80 años de la gran resistencia finlandesa que hizo  tambalear al imperio soviético - Infobae" id="293" name="Google Shape;293;p20"/>
          <p:cNvPicPr preferRelativeResize="0"/>
          <p:nvPr/>
        </p:nvPicPr>
        <p:blipFill rotWithShape="1">
          <a:blip r:embed="rId3">
            <a:alphaModFix/>
          </a:blip>
          <a:srcRect b="11036" l="0" r="0" t="28094"/>
          <a:stretch/>
        </p:blipFill>
        <p:spPr>
          <a:xfrm>
            <a:off x="6430252" y="3349375"/>
            <a:ext cx="4903433" cy="2282445"/>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294" name="Google Shape;294;p20"/>
          <p:cNvSpPr txBox="1"/>
          <p:nvPr/>
        </p:nvSpPr>
        <p:spPr>
          <a:xfrm>
            <a:off x="914399" y="989874"/>
            <a:ext cx="10887076" cy="1515822"/>
          </a:xfrm>
          <a:prstGeom prst="rect">
            <a:avLst/>
          </a:prstGeom>
          <a:noFill/>
          <a:ln>
            <a:noFill/>
          </a:ln>
        </p:spPr>
        <p:txBody>
          <a:bodyPr anchorCtr="0" anchor="ctr" bIns="45700" lIns="91425" spcFirstLastPara="1" rIns="91425" wrap="square" tIns="45700">
            <a:normAutofit/>
          </a:bodyPr>
          <a:lstStyle/>
          <a:p>
            <a:pPr indent="0" lvl="0" marL="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30 de noviembre de 1939 al 12 de marzo de 1940:</a:t>
            </a:r>
            <a:endParaRPr/>
          </a:p>
          <a:p>
            <a:pPr indent="0" lvl="1" marL="457200" marR="0" rtl="0" algn="just">
              <a:spcBef>
                <a:spcPts val="600"/>
              </a:spcBef>
              <a:spcAft>
                <a:spcPts val="0"/>
              </a:spcAft>
              <a:buNone/>
            </a:pPr>
            <a:r>
              <a:rPr b="0" i="0" lang="en-US" sz="1800" u="none" cap="none" strike="noStrike">
                <a:solidFill>
                  <a:srgbClr val="142B48"/>
                </a:solidFill>
                <a:latin typeface="Montserrat"/>
                <a:ea typeface="Montserrat"/>
                <a:cs typeface="Montserrat"/>
                <a:sym typeface="Montserrat"/>
              </a:rPr>
              <a:t>La Unión Soviética invade Finlandia e inicia la llamada “Guerra de Invierno”. Los finlandeses piden un armisticio y tienen que cederle a la Unión Soviética las costas del norte del Lago Lagoda y una pequeña porción de la costa finlandesa sobre el Mar Ártico.</a:t>
            </a:r>
            <a:endParaRPr/>
          </a:p>
        </p:txBody>
      </p:sp>
      <p:sp>
        <p:nvSpPr>
          <p:cNvPr id="295" name="Google Shape;295;p20"/>
          <p:cNvSpPr txBox="1"/>
          <p:nvPr/>
        </p:nvSpPr>
        <p:spPr>
          <a:xfrm>
            <a:off x="769597" y="237223"/>
            <a:ext cx="2173628" cy="736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1939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1"/>
          <p:cNvSpPr txBox="1"/>
          <p:nvPr/>
        </p:nvSpPr>
        <p:spPr>
          <a:xfrm>
            <a:off x="704613" y="0"/>
            <a:ext cx="2024299" cy="98543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1940</a:t>
            </a:r>
            <a:endParaRPr/>
          </a:p>
        </p:txBody>
      </p:sp>
      <p:pic>
        <p:nvPicPr>
          <p:cNvPr descr="La construcción de Auschwitz, contada por su creador" id="301" name="Google Shape;301;p21"/>
          <p:cNvPicPr preferRelativeResize="0"/>
          <p:nvPr/>
        </p:nvPicPr>
        <p:blipFill rotWithShape="1">
          <a:blip r:embed="rId3">
            <a:alphaModFix/>
          </a:blip>
          <a:srcRect b="32611" l="0" r="0" t="13282"/>
          <a:stretch/>
        </p:blipFill>
        <p:spPr>
          <a:xfrm>
            <a:off x="5814804" y="4079993"/>
            <a:ext cx="5548829" cy="2677089"/>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302" name="Google Shape;302;p21"/>
          <p:cNvSpPr txBox="1"/>
          <p:nvPr/>
        </p:nvSpPr>
        <p:spPr>
          <a:xfrm>
            <a:off x="704613" y="879194"/>
            <a:ext cx="11296887" cy="308499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9 de abril al 9 de junio:</a:t>
            </a:r>
            <a:endParaRPr/>
          </a:p>
          <a:p>
            <a:pPr indent="0" lvl="1" marL="4572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Alemania invade Dinamarca y Noruega; Dinamarca se rinde el mismo día del ataque; Noruega resiste hasta el 9 de junio.</a:t>
            </a:r>
            <a:endParaRPr/>
          </a:p>
          <a:p>
            <a:pPr indent="0" lvl="1" marL="457200" marR="0" rtl="0" algn="just">
              <a:spcBef>
                <a:spcPts val="600"/>
              </a:spcBef>
              <a:spcAft>
                <a:spcPts val="0"/>
              </a:spcAft>
              <a:buNone/>
            </a:pPr>
            <a:r>
              <a:t/>
            </a:r>
            <a:endParaRPr b="0" i="0" sz="14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27 de abril 🡪 Auschwitz:</a:t>
            </a:r>
            <a:endParaRPr/>
          </a:p>
          <a:p>
            <a:pPr indent="0" lvl="1" marL="4572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Mientras el avance alemán nazi continuaba sobre otros países europeos (Dinamarca, Noruega, Holanda y Bélgica), una orden de Himmler, Comandante en jefe de las S.S. y Ministro de Interior, indicó la construcción del campo Auschwitz. </a:t>
            </a:r>
            <a:endParaRPr/>
          </a:p>
          <a:p>
            <a:pPr indent="0" lvl="1" marL="457200" marR="0" rtl="0" algn="just">
              <a:spcBef>
                <a:spcPts val="600"/>
              </a:spcBef>
              <a:spcAft>
                <a:spcPts val="0"/>
              </a:spcAft>
              <a:buNone/>
            </a:pPr>
            <a:r>
              <a:t/>
            </a:r>
            <a:endParaRPr b="0" i="0" sz="14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10 de mayo al 22 de junio:</a:t>
            </a:r>
            <a:endParaRPr/>
          </a:p>
          <a:p>
            <a:pPr indent="0" lvl="1" marL="4572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Alemania ataca a Europa Occidental: Francia y los Países Bajos, que eran neutrales; Luxemburgo es ocupado el 10 de mayo; Holanda se rinde el 14 de mayo; y Bélgica se rinde el 28 de ese mismo mes.</a:t>
            </a:r>
            <a:endParaRPr/>
          </a:p>
          <a:p>
            <a:pPr indent="88900" lvl="0" marL="0" marR="0" rtl="0" algn="just">
              <a:spcBef>
                <a:spcPts val="600"/>
              </a:spcBef>
              <a:spcAft>
                <a:spcPts val="0"/>
              </a:spcAft>
              <a:buClr>
                <a:schemeClr val="dk1"/>
              </a:buClr>
              <a:buSzPts val="1400"/>
              <a:buFont typeface="Arial"/>
              <a:buNone/>
            </a:pPr>
            <a:r>
              <a:t/>
            </a:r>
            <a:endParaRPr b="0" i="0" sz="1400" u="none" cap="none" strike="noStrike">
              <a:solidFill>
                <a:srgbClr val="142B4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2"/>
          <p:cNvSpPr txBox="1"/>
          <p:nvPr/>
        </p:nvSpPr>
        <p:spPr>
          <a:xfrm>
            <a:off x="703944" y="157165"/>
            <a:ext cx="1867806" cy="72275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1940</a:t>
            </a:r>
            <a:endParaRPr/>
          </a:p>
        </p:txBody>
      </p:sp>
      <p:pic>
        <p:nvPicPr>
          <p:cNvPr descr="La intervención italiana en la Segunda Guerra Mundial" id="308" name="Google Shape;308;p22"/>
          <p:cNvPicPr preferRelativeResize="0"/>
          <p:nvPr/>
        </p:nvPicPr>
        <p:blipFill rotWithShape="1">
          <a:blip r:embed="rId3">
            <a:alphaModFix/>
          </a:blip>
          <a:srcRect b="1" l="25594" r="19505" t="0"/>
          <a:stretch/>
        </p:blipFill>
        <p:spPr>
          <a:xfrm>
            <a:off x="7670015" y="4013770"/>
            <a:ext cx="3528817" cy="2537332"/>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309" name="Google Shape;309;p22"/>
          <p:cNvSpPr txBox="1"/>
          <p:nvPr/>
        </p:nvSpPr>
        <p:spPr>
          <a:xfrm>
            <a:off x="703944" y="879917"/>
            <a:ext cx="11215687" cy="160773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142B48"/>
              </a:buClr>
              <a:buSzPts val="1500"/>
              <a:buFont typeface="Arial"/>
              <a:buChar char="•"/>
            </a:pPr>
            <a:r>
              <a:rPr b="1" i="0" lang="en-US" sz="1500" u="none" cap="none" strike="noStrike">
                <a:solidFill>
                  <a:srgbClr val="142B48"/>
                </a:solidFill>
                <a:latin typeface="Montserrat"/>
                <a:ea typeface="Montserrat"/>
                <a:cs typeface="Montserrat"/>
                <a:sym typeface="Montserrat"/>
              </a:rPr>
              <a:t>10 de junio:</a:t>
            </a:r>
            <a:endParaRPr/>
          </a:p>
          <a:p>
            <a:pPr indent="0" lvl="1" marL="457200" marR="0" rtl="0" algn="just">
              <a:spcBef>
                <a:spcPts val="600"/>
              </a:spcBef>
              <a:spcAft>
                <a:spcPts val="0"/>
              </a:spcAft>
              <a:buNone/>
            </a:pPr>
            <a:r>
              <a:rPr b="0" i="0" lang="en-US" sz="1500" u="none" cap="none" strike="noStrike">
                <a:solidFill>
                  <a:srgbClr val="142B48"/>
                </a:solidFill>
                <a:latin typeface="Montserrat"/>
                <a:ea typeface="Montserrat"/>
                <a:cs typeface="Montserrat"/>
                <a:sym typeface="Montserrat"/>
              </a:rPr>
              <a:t>Italia entra a la Guerra, e invade el sur de Francia el 21 de junio.</a:t>
            </a:r>
            <a:endParaRPr/>
          </a:p>
          <a:p>
            <a:pPr indent="0" lvl="1" marL="457200" marR="0" rtl="0" algn="just">
              <a:spcBef>
                <a:spcPts val="600"/>
              </a:spcBef>
              <a:spcAft>
                <a:spcPts val="0"/>
              </a:spcAft>
              <a:buNone/>
            </a:pPr>
            <a:r>
              <a:t/>
            </a:r>
            <a:endParaRPr b="0" i="0" sz="15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500"/>
              <a:buFont typeface="Arial"/>
              <a:buChar char="•"/>
            </a:pPr>
            <a:r>
              <a:rPr b="1" i="0" lang="en-US" sz="1500" u="none" cap="none" strike="noStrike">
                <a:solidFill>
                  <a:srgbClr val="142B48"/>
                </a:solidFill>
                <a:latin typeface="Montserrat"/>
                <a:ea typeface="Montserrat"/>
                <a:cs typeface="Montserrat"/>
                <a:sym typeface="Montserrat"/>
              </a:rPr>
              <a:t>14 de junio al 6 de agosto:</a:t>
            </a:r>
            <a:endParaRPr/>
          </a:p>
          <a:p>
            <a:pPr indent="0" lvl="1" marL="457200" marR="0" rtl="0" algn="just">
              <a:spcBef>
                <a:spcPts val="600"/>
              </a:spcBef>
              <a:spcAft>
                <a:spcPts val="0"/>
              </a:spcAft>
              <a:buNone/>
            </a:pPr>
            <a:r>
              <a:rPr b="0" i="0" lang="en-US" sz="1500" u="none" cap="none" strike="noStrike">
                <a:solidFill>
                  <a:srgbClr val="142B48"/>
                </a:solidFill>
                <a:latin typeface="Montserrat"/>
                <a:ea typeface="Montserrat"/>
                <a:cs typeface="Montserrat"/>
                <a:sym typeface="Montserrat"/>
              </a:rPr>
              <a:t>La Unión Soviética ocupa los estados bálticos entre el 14 y el 18 de junio, maquina golpes de Estado comunistas en cada uno de ellos entre el 14 y 15 de julio y se los anexa como repúblicas soviéticas entre el 3 y el 6 de agosto.</a:t>
            </a:r>
            <a:endParaRPr/>
          </a:p>
          <a:p>
            <a:pPr indent="95250" lvl="0" marL="0" marR="0" rtl="0" algn="just">
              <a:spcBef>
                <a:spcPts val="600"/>
              </a:spcBef>
              <a:spcAft>
                <a:spcPts val="0"/>
              </a:spcAft>
              <a:buClr>
                <a:schemeClr val="dk1"/>
              </a:buClr>
              <a:buSzPts val="1500"/>
              <a:buFont typeface="Arial"/>
              <a:buNone/>
            </a:pPr>
            <a:r>
              <a:t/>
            </a:r>
            <a:endParaRPr b="0" i="0" sz="15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500"/>
              <a:buFont typeface="Arial"/>
              <a:buChar char="•"/>
            </a:pPr>
            <a:r>
              <a:rPr b="1" i="0" lang="en-US" sz="1500" u="none" cap="none" strike="noStrike">
                <a:solidFill>
                  <a:srgbClr val="142B48"/>
                </a:solidFill>
                <a:latin typeface="Montserrat"/>
                <a:ea typeface="Montserrat"/>
                <a:cs typeface="Montserrat"/>
                <a:sym typeface="Montserrat"/>
              </a:rPr>
              <a:t>22 de junio:</a:t>
            </a:r>
            <a:r>
              <a:rPr b="0" i="0" lang="en-US" sz="1500" u="none" cap="none" strike="noStrike">
                <a:solidFill>
                  <a:srgbClr val="142B48"/>
                </a:solidFill>
                <a:latin typeface="Montserrat"/>
                <a:ea typeface="Montserrat"/>
                <a:cs typeface="Montserrat"/>
                <a:sym typeface="Montserrat"/>
              </a:rPr>
              <a:t> </a:t>
            </a:r>
            <a:endParaRPr/>
          </a:p>
          <a:p>
            <a:pPr indent="0" lvl="1" marL="457200" marR="0" rtl="0" algn="just">
              <a:spcBef>
                <a:spcPts val="600"/>
              </a:spcBef>
              <a:spcAft>
                <a:spcPts val="0"/>
              </a:spcAft>
              <a:buNone/>
            </a:pPr>
            <a:r>
              <a:rPr b="0" i="0" lang="en-US" sz="1500" u="none" cap="none" strike="noStrike">
                <a:solidFill>
                  <a:srgbClr val="142B48"/>
                </a:solidFill>
                <a:latin typeface="Montserrat"/>
                <a:ea typeface="Montserrat"/>
                <a:cs typeface="Montserrat"/>
                <a:sym typeface="Montserrat"/>
              </a:rPr>
              <a:t>Francia firma un acuerdo de armisticio por el cual los alemanes ocupan la mitad norte del país y toda la costa atlántica. En el sur de Francia se establece un régimen colaboracionista con capital en Vichy.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La Batalla de Inglaterra" id="314" name="Google Shape;314;p23"/>
          <p:cNvPicPr preferRelativeResize="0"/>
          <p:nvPr/>
        </p:nvPicPr>
        <p:blipFill rotWithShape="1">
          <a:blip r:embed="rId3">
            <a:alphaModFix/>
          </a:blip>
          <a:srcRect b="-1" l="18506" r="6365" t="0"/>
          <a:stretch/>
        </p:blipFill>
        <p:spPr>
          <a:xfrm>
            <a:off x="8089186" y="4219806"/>
            <a:ext cx="2883613" cy="2243132"/>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315" name="Google Shape;315;p23"/>
          <p:cNvSpPr txBox="1"/>
          <p:nvPr/>
        </p:nvSpPr>
        <p:spPr>
          <a:xfrm>
            <a:off x="703944" y="808477"/>
            <a:ext cx="11070793" cy="2706879"/>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10 de julio al 31 de octubre:</a:t>
            </a:r>
            <a:endParaRPr/>
          </a:p>
          <a:p>
            <a:pPr indent="0" lvl="1" marL="457200" marR="0" rtl="0" algn="just">
              <a:lnSpc>
                <a:spcPct val="120000"/>
              </a:lnSpc>
              <a:spcBef>
                <a:spcPts val="600"/>
              </a:spcBef>
              <a:spcAft>
                <a:spcPts val="0"/>
              </a:spcAft>
              <a:buNone/>
            </a:pPr>
            <a:r>
              <a:rPr b="0" i="0" lang="en-US" sz="1400" u="none" cap="none" strike="noStrike">
                <a:solidFill>
                  <a:srgbClr val="142B48"/>
                </a:solidFill>
                <a:latin typeface="Montserrat"/>
                <a:ea typeface="Montserrat"/>
                <a:cs typeface="Montserrat"/>
                <a:sym typeface="Montserrat"/>
              </a:rPr>
              <a:t>La guerra aérea conocida como “Batalla de Gran Bretaña” termina con la derrota de la Alemania nazi.</a:t>
            </a:r>
            <a:endParaRPr/>
          </a:p>
          <a:p>
            <a:pPr indent="88900" lvl="0" marL="0" marR="0" rtl="0" algn="just">
              <a:lnSpc>
                <a:spcPct val="120000"/>
              </a:lnSpc>
              <a:spcBef>
                <a:spcPts val="600"/>
              </a:spcBef>
              <a:spcAft>
                <a:spcPts val="0"/>
              </a:spcAft>
              <a:buClr>
                <a:schemeClr val="dk1"/>
              </a:buClr>
              <a:buSzPts val="1400"/>
              <a:buFont typeface="Arial"/>
              <a:buNone/>
            </a:pPr>
            <a:r>
              <a:t/>
            </a:r>
            <a:endParaRPr b="0" i="0" sz="1400" u="none" cap="none" strike="noStrike">
              <a:solidFill>
                <a:srgbClr val="142B48"/>
              </a:solidFill>
              <a:latin typeface="Montserrat"/>
              <a:ea typeface="Montserrat"/>
              <a:cs typeface="Montserrat"/>
              <a:sym typeface="Montserrat"/>
            </a:endParaRPr>
          </a:p>
          <a:p>
            <a:pPr indent="0" lvl="0" marL="0" marR="0" rtl="0" algn="just">
              <a:lnSpc>
                <a:spcPct val="120000"/>
              </a:lnSpc>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30 de agosto:</a:t>
            </a:r>
            <a:endParaRPr/>
          </a:p>
          <a:p>
            <a:pPr indent="0" lvl="1" marL="457200" marR="0" rtl="0" algn="just">
              <a:lnSpc>
                <a:spcPct val="120000"/>
              </a:lnSpc>
              <a:spcBef>
                <a:spcPts val="600"/>
              </a:spcBef>
              <a:spcAft>
                <a:spcPts val="0"/>
              </a:spcAft>
              <a:buNone/>
            </a:pPr>
            <a:r>
              <a:rPr b="0" i="0" lang="en-US" sz="1400" u="none" cap="none" strike="noStrike">
                <a:solidFill>
                  <a:srgbClr val="142B48"/>
                </a:solidFill>
                <a:latin typeface="Montserrat"/>
                <a:ea typeface="Montserrat"/>
                <a:cs typeface="Montserrat"/>
                <a:sym typeface="Montserrat"/>
              </a:rPr>
              <a:t>Segundo arbitraje de Viena: Alemania e Italia arbitran una decisión sobre la división de la provincia de Transilvania, disputada entre Rumania y Hungría. La pérdida del norte de Transilvania fuerza al rey Carol de Rumania a abdicar en favor de su hijo Miguel, y lleva al poder a una dictadura al mando del general Ion Antonescu.</a:t>
            </a:r>
            <a:br>
              <a:rPr b="0" i="0" lang="en-US" sz="1400" u="none" cap="none" strike="noStrike">
                <a:solidFill>
                  <a:srgbClr val="142B48"/>
                </a:solidFill>
                <a:latin typeface="Montserrat"/>
                <a:ea typeface="Montserrat"/>
                <a:cs typeface="Montserrat"/>
                <a:sym typeface="Montserrat"/>
              </a:rPr>
            </a:br>
            <a:endParaRPr b="0" i="0" sz="1400" u="none" cap="none" strike="noStrike">
              <a:solidFill>
                <a:srgbClr val="142B48"/>
              </a:solidFill>
              <a:latin typeface="Montserrat"/>
              <a:ea typeface="Montserrat"/>
              <a:cs typeface="Montserrat"/>
              <a:sym typeface="Montserrat"/>
            </a:endParaRPr>
          </a:p>
          <a:p>
            <a:pPr indent="0" lvl="0" marL="0" marR="0" rtl="0" algn="just">
              <a:lnSpc>
                <a:spcPct val="120000"/>
              </a:lnSpc>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13 de septiembre:</a:t>
            </a:r>
            <a:endParaRPr/>
          </a:p>
          <a:p>
            <a:pPr indent="0" lvl="1" marL="457200" marR="0" rtl="0" algn="just">
              <a:lnSpc>
                <a:spcPct val="120000"/>
              </a:lnSpc>
              <a:spcBef>
                <a:spcPts val="600"/>
              </a:spcBef>
              <a:spcAft>
                <a:spcPts val="0"/>
              </a:spcAft>
              <a:buNone/>
            </a:pPr>
            <a:r>
              <a:rPr b="0" i="0" lang="en-US" sz="1400" u="none" cap="none" strike="noStrike">
                <a:solidFill>
                  <a:srgbClr val="142B48"/>
                </a:solidFill>
                <a:latin typeface="Montserrat"/>
                <a:ea typeface="Montserrat"/>
                <a:cs typeface="Montserrat"/>
                <a:sym typeface="Montserrat"/>
              </a:rPr>
              <a:t>Los italianos invaden Egipto (bajo control británico) desde Libia (bajo control italiano).</a:t>
            </a:r>
            <a:endParaRPr/>
          </a:p>
          <a:p>
            <a:pPr indent="88900" lvl="0" marL="0" marR="0" rtl="0" algn="just">
              <a:lnSpc>
                <a:spcPct val="120000"/>
              </a:lnSpc>
              <a:spcBef>
                <a:spcPts val="600"/>
              </a:spcBef>
              <a:spcAft>
                <a:spcPts val="0"/>
              </a:spcAft>
              <a:buClr>
                <a:schemeClr val="dk1"/>
              </a:buClr>
              <a:buSzPts val="1400"/>
              <a:buFont typeface="Arial"/>
              <a:buNone/>
            </a:pPr>
            <a:r>
              <a:t/>
            </a:r>
            <a:endParaRPr b="0" i="0" sz="1400" u="none" cap="none" strike="noStrike">
              <a:solidFill>
                <a:srgbClr val="142B48"/>
              </a:solidFill>
              <a:latin typeface="Calibri"/>
              <a:ea typeface="Calibri"/>
              <a:cs typeface="Calibri"/>
              <a:sym typeface="Calibri"/>
            </a:endParaRPr>
          </a:p>
        </p:txBody>
      </p:sp>
      <p:sp>
        <p:nvSpPr>
          <p:cNvPr id="316" name="Google Shape;316;p23"/>
          <p:cNvSpPr txBox="1"/>
          <p:nvPr/>
        </p:nvSpPr>
        <p:spPr>
          <a:xfrm>
            <a:off x="703944" y="114301"/>
            <a:ext cx="1839231" cy="72275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24"/>
          <p:cNvPicPr preferRelativeResize="0"/>
          <p:nvPr/>
        </p:nvPicPr>
        <p:blipFill rotWithShape="1">
          <a:blip r:embed="rId3">
            <a:alphaModFix/>
          </a:blip>
          <a:srcRect b="41588" l="0" r="0" t="15086"/>
          <a:stretch/>
        </p:blipFill>
        <p:spPr>
          <a:xfrm>
            <a:off x="4996665" y="3575491"/>
            <a:ext cx="6455118" cy="2766108"/>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322" name="Google Shape;322;p24"/>
          <p:cNvSpPr txBox="1"/>
          <p:nvPr/>
        </p:nvSpPr>
        <p:spPr>
          <a:xfrm>
            <a:off x="1135438" y="761428"/>
            <a:ext cx="10798781" cy="2452687"/>
          </a:xfrm>
          <a:prstGeom prst="rect">
            <a:avLst/>
          </a:prstGeom>
          <a:noFill/>
          <a:ln>
            <a:noFill/>
          </a:ln>
        </p:spPr>
        <p:txBody>
          <a:bodyPr anchorCtr="0" anchor="ctr" bIns="45700" lIns="91425" spcFirstLastPara="1" rIns="91425" wrap="square" tIns="45700">
            <a:normAutofit/>
          </a:bodyPr>
          <a:lstStyle/>
          <a:p>
            <a:pPr indent="0" lvl="0" marL="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27 de septiembre:</a:t>
            </a:r>
            <a:endParaRPr/>
          </a:p>
          <a:p>
            <a:pPr indent="-285750" lvl="1" marL="742950" marR="0" rtl="0" algn="just">
              <a:spcBef>
                <a:spcPts val="600"/>
              </a:spcBef>
              <a:spcAft>
                <a:spcPts val="0"/>
              </a:spcAft>
              <a:buClr>
                <a:srgbClr val="142B48"/>
              </a:buClr>
              <a:buSzPts val="1800"/>
              <a:buFont typeface="Courier New"/>
              <a:buChar char="o"/>
            </a:pPr>
            <a:r>
              <a:rPr b="0" i="0" lang="en-US" sz="1800" u="none" cap="none" strike="noStrike">
                <a:solidFill>
                  <a:srgbClr val="142B48"/>
                </a:solidFill>
                <a:latin typeface="Montserrat"/>
                <a:ea typeface="Montserrat"/>
                <a:cs typeface="Montserrat"/>
                <a:sym typeface="Montserrat"/>
              </a:rPr>
              <a:t>Alemania, Italia y Japón firman el Pacto Tripartito. </a:t>
            </a:r>
            <a:endParaRPr/>
          </a:p>
          <a:p>
            <a:pPr indent="-285750" lvl="1" marL="742950" marR="0" rtl="0" algn="just">
              <a:spcBef>
                <a:spcPts val="600"/>
              </a:spcBef>
              <a:spcAft>
                <a:spcPts val="0"/>
              </a:spcAft>
              <a:buClr>
                <a:srgbClr val="142B48"/>
              </a:buClr>
              <a:buSzPts val="1800"/>
              <a:buFont typeface="Courier New"/>
              <a:buChar char="o"/>
            </a:pPr>
            <a:r>
              <a:rPr b="0" i="0" lang="en-US" sz="1800" u="none" cap="none" strike="noStrike">
                <a:solidFill>
                  <a:srgbClr val="142B48"/>
                </a:solidFill>
                <a:latin typeface="Montserrat"/>
                <a:ea typeface="Montserrat"/>
                <a:cs typeface="Montserrat"/>
                <a:sym typeface="Montserrat"/>
              </a:rPr>
              <a:t>Eslovaquia (23 de noviembre), Hungría (20 de noviembre) y Rumania (22 de noviembre) se unen al Eje. </a:t>
            </a:r>
            <a:endParaRPr/>
          </a:p>
          <a:p>
            <a:pPr indent="-285750" lvl="1" marL="742950" marR="0" rtl="0" algn="just">
              <a:spcBef>
                <a:spcPts val="600"/>
              </a:spcBef>
              <a:spcAft>
                <a:spcPts val="0"/>
              </a:spcAft>
              <a:buClr>
                <a:srgbClr val="142B48"/>
              </a:buClr>
              <a:buSzPts val="1800"/>
              <a:buFont typeface="Courier New"/>
              <a:buChar char="o"/>
            </a:pPr>
            <a:r>
              <a:rPr b="0" i="0" lang="en-US" sz="1800" u="none" cap="none" strike="noStrike">
                <a:solidFill>
                  <a:srgbClr val="142B48"/>
                </a:solidFill>
                <a:latin typeface="Montserrat"/>
                <a:ea typeface="Montserrat"/>
                <a:cs typeface="Montserrat"/>
                <a:sym typeface="Montserrat"/>
              </a:rPr>
              <a:t>Italia invade Grecia desde Albania el 28 de octubre.</a:t>
            </a:r>
            <a:endParaRPr/>
          </a:p>
        </p:txBody>
      </p:sp>
      <p:sp>
        <p:nvSpPr>
          <p:cNvPr id="323" name="Google Shape;323;p24"/>
          <p:cNvSpPr txBox="1"/>
          <p:nvPr/>
        </p:nvSpPr>
        <p:spPr>
          <a:xfrm>
            <a:off x="816957" y="400052"/>
            <a:ext cx="2269143" cy="72275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descr="Invasión de Yugoslavia - Wikipedia, la enciclopedia libre" id="328" name="Google Shape;328;p25"/>
          <p:cNvPicPr preferRelativeResize="0"/>
          <p:nvPr/>
        </p:nvPicPr>
        <p:blipFill rotWithShape="1">
          <a:blip r:embed="rId3">
            <a:alphaModFix/>
          </a:blip>
          <a:srcRect b="2" l="19131" r="16632" t="0"/>
          <a:stretch/>
        </p:blipFill>
        <p:spPr>
          <a:xfrm>
            <a:off x="8034390" y="4240858"/>
            <a:ext cx="3686127" cy="2366328"/>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329" name="Google Shape;329;p25"/>
          <p:cNvSpPr txBox="1"/>
          <p:nvPr/>
        </p:nvSpPr>
        <p:spPr>
          <a:xfrm>
            <a:off x="471482" y="679885"/>
            <a:ext cx="11591925" cy="356097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142B48"/>
              </a:buClr>
              <a:buSzPts val="1200"/>
              <a:buFont typeface="Arial"/>
              <a:buChar char="•"/>
            </a:pPr>
            <a:r>
              <a:rPr b="1" i="0" lang="en-US" sz="1200" u="none" cap="none" strike="noStrike">
                <a:solidFill>
                  <a:srgbClr val="142B48"/>
                </a:solidFill>
                <a:latin typeface="Montserrat"/>
                <a:ea typeface="Montserrat"/>
                <a:cs typeface="Montserrat"/>
                <a:sym typeface="Montserrat"/>
              </a:rPr>
              <a:t>Febrero:</a:t>
            </a:r>
            <a:endParaRPr/>
          </a:p>
          <a:p>
            <a:pPr indent="0" lvl="1" marL="457200" marR="0" rtl="0" algn="just">
              <a:spcBef>
                <a:spcPts val="600"/>
              </a:spcBef>
              <a:spcAft>
                <a:spcPts val="0"/>
              </a:spcAft>
              <a:buNone/>
            </a:pPr>
            <a:r>
              <a:rPr b="0" i="0" lang="en-US" sz="1200" u="none" cap="none" strike="noStrike">
                <a:solidFill>
                  <a:srgbClr val="142B48"/>
                </a:solidFill>
                <a:latin typeface="Montserrat"/>
                <a:ea typeface="Montserrat"/>
                <a:cs typeface="Montserrat"/>
                <a:sym typeface="Montserrat"/>
              </a:rPr>
              <a:t>Los alemanes envían los Afrika Korps al norte de África para reforzar a los italianos, que estaban flaqueando.</a:t>
            </a:r>
            <a:endParaRPr/>
          </a:p>
          <a:p>
            <a:pPr indent="76200" lvl="0" marL="0" marR="0" rtl="0" algn="just">
              <a:spcBef>
                <a:spcPts val="600"/>
              </a:spcBef>
              <a:spcAft>
                <a:spcPts val="0"/>
              </a:spcAft>
              <a:buClr>
                <a:schemeClr val="dk1"/>
              </a:buClr>
              <a:buSzPts val="1200"/>
              <a:buFont typeface="Arial"/>
              <a:buNone/>
            </a:pPr>
            <a:r>
              <a:t/>
            </a:r>
            <a:endParaRPr b="1" i="0" sz="12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200"/>
              <a:buFont typeface="Arial"/>
              <a:buChar char="•"/>
            </a:pPr>
            <a:r>
              <a:rPr b="1" i="0" lang="en-US" sz="1200" u="none" cap="none" strike="noStrike">
                <a:solidFill>
                  <a:srgbClr val="142B48"/>
                </a:solidFill>
                <a:latin typeface="Montserrat"/>
                <a:ea typeface="Montserrat"/>
                <a:cs typeface="Montserrat"/>
                <a:sym typeface="Montserrat"/>
              </a:rPr>
              <a:t>1 de marzo:</a:t>
            </a:r>
            <a:endParaRPr/>
          </a:p>
          <a:p>
            <a:pPr indent="0" lvl="1" marL="457200" marR="0" rtl="0" algn="just">
              <a:spcBef>
                <a:spcPts val="600"/>
              </a:spcBef>
              <a:spcAft>
                <a:spcPts val="0"/>
              </a:spcAft>
              <a:buNone/>
            </a:pPr>
            <a:r>
              <a:rPr b="0" i="0" lang="en-US" sz="1200" u="none" cap="none" strike="noStrike">
                <a:solidFill>
                  <a:srgbClr val="142B48"/>
                </a:solidFill>
                <a:latin typeface="Montserrat"/>
                <a:ea typeface="Montserrat"/>
                <a:cs typeface="Montserrat"/>
                <a:sym typeface="Montserrat"/>
              </a:rPr>
              <a:t>Bulgaria se une al Eje.</a:t>
            </a:r>
            <a:endParaRPr/>
          </a:p>
          <a:p>
            <a:pPr indent="76200" lvl="0" marL="0" marR="0" rtl="0" algn="just">
              <a:spcBef>
                <a:spcPts val="600"/>
              </a:spcBef>
              <a:spcAft>
                <a:spcPts val="0"/>
              </a:spcAft>
              <a:buClr>
                <a:schemeClr val="dk1"/>
              </a:buClr>
              <a:buSzPts val="1200"/>
              <a:buFont typeface="Arial"/>
              <a:buNone/>
            </a:pPr>
            <a:r>
              <a:t/>
            </a:r>
            <a:endParaRPr b="0" i="0" sz="12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200"/>
              <a:buFont typeface="Arial"/>
              <a:buChar char="•"/>
            </a:pPr>
            <a:r>
              <a:rPr b="1" i="0" lang="en-US" sz="1200" u="none" cap="none" strike="noStrike">
                <a:solidFill>
                  <a:srgbClr val="142B48"/>
                </a:solidFill>
                <a:latin typeface="Montserrat"/>
                <a:ea typeface="Montserrat"/>
                <a:cs typeface="Montserrat"/>
                <a:sym typeface="Montserrat"/>
              </a:rPr>
              <a:t>6 de abril a junio:</a:t>
            </a:r>
            <a:endParaRPr/>
          </a:p>
          <a:p>
            <a:pPr indent="0" lvl="1" marL="457200" marR="0" rtl="0" algn="just">
              <a:spcBef>
                <a:spcPts val="600"/>
              </a:spcBef>
              <a:spcAft>
                <a:spcPts val="0"/>
              </a:spcAft>
              <a:buNone/>
            </a:pPr>
            <a:r>
              <a:rPr b="0" i="0" lang="en-US" sz="1200" u="none" cap="none" strike="noStrike">
                <a:solidFill>
                  <a:srgbClr val="142B48"/>
                </a:solidFill>
                <a:latin typeface="Montserrat"/>
                <a:ea typeface="Montserrat"/>
                <a:cs typeface="Montserrat"/>
                <a:sym typeface="Montserrat"/>
              </a:rPr>
              <a:t>Alemania, Italia, Hungría y Bulgaria invaden Yugoslavia., que se rinde el 17 de abril. Alemania y Bulgaria invaden Grecia en apoyo a los italianos. La resistencia en Grecia cesa a comienzos de junio de 1941.</a:t>
            </a:r>
            <a:endParaRPr/>
          </a:p>
          <a:p>
            <a:pPr indent="76200" lvl="0" marL="0" marR="0" rtl="0" algn="just">
              <a:spcBef>
                <a:spcPts val="600"/>
              </a:spcBef>
              <a:spcAft>
                <a:spcPts val="0"/>
              </a:spcAft>
              <a:buClr>
                <a:schemeClr val="dk1"/>
              </a:buClr>
              <a:buSzPts val="1200"/>
              <a:buFont typeface="Arial"/>
              <a:buNone/>
            </a:pPr>
            <a:r>
              <a:t/>
            </a:r>
            <a:endParaRPr b="0" i="0" sz="12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200"/>
              <a:buFont typeface="Arial"/>
              <a:buChar char="•"/>
            </a:pPr>
            <a:r>
              <a:rPr b="1" i="0" lang="en-US" sz="1200" u="none" cap="none" strike="noStrike">
                <a:solidFill>
                  <a:srgbClr val="142B48"/>
                </a:solidFill>
                <a:latin typeface="Montserrat"/>
                <a:ea typeface="Montserrat"/>
                <a:cs typeface="Montserrat"/>
                <a:sym typeface="Montserrat"/>
              </a:rPr>
              <a:t>10 de abril:</a:t>
            </a:r>
            <a:endParaRPr/>
          </a:p>
          <a:p>
            <a:pPr indent="0" lvl="1" marL="457200" marR="0" rtl="0" algn="just">
              <a:spcBef>
                <a:spcPts val="600"/>
              </a:spcBef>
              <a:spcAft>
                <a:spcPts val="0"/>
              </a:spcAft>
              <a:buNone/>
            </a:pPr>
            <a:r>
              <a:rPr b="0" i="0" lang="en-US" sz="1200" u="none" cap="none" strike="noStrike">
                <a:solidFill>
                  <a:srgbClr val="142B48"/>
                </a:solidFill>
                <a:latin typeface="Montserrat"/>
                <a:ea typeface="Montserrat"/>
                <a:cs typeface="Montserrat"/>
                <a:sym typeface="Montserrat"/>
              </a:rPr>
              <a:t>Los líderes del movimiento terrorista Ustasha proclaman el llamado Estado Independiente de Croacia. El nuevo Estado, reconocido de inmediato por Alemania e Italia, incluye a la provincia de Bosnia-Herzegovina. Croacia se une formalmente a las potencias del Eje el 15 de junio de 1941.</a:t>
            </a:r>
            <a:endParaRPr/>
          </a:p>
        </p:txBody>
      </p:sp>
      <p:sp>
        <p:nvSpPr>
          <p:cNvPr id="330" name="Google Shape;330;p25"/>
          <p:cNvSpPr txBox="1"/>
          <p:nvPr/>
        </p:nvSpPr>
        <p:spPr>
          <a:xfrm>
            <a:off x="600074" y="0"/>
            <a:ext cx="1857376" cy="72275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descr="Operación Barbarroja: la mayor batalla de la historia de la humanidad" id="335" name="Google Shape;335;p26"/>
          <p:cNvPicPr preferRelativeResize="0"/>
          <p:nvPr/>
        </p:nvPicPr>
        <p:blipFill rotWithShape="1">
          <a:blip r:embed="rId3">
            <a:alphaModFix/>
          </a:blip>
          <a:srcRect b="1" l="24387" r="8930" t="0"/>
          <a:stretch/>
        </p:blipFill>
        <p:spPr>
          <a:xfrm>
            <a:off x="6465249" y="4100059"/>
            <a:ext cx="4501806" cy="2327530"/>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336" name="Google Shape;336;p26"/>
          <p:cNvSpPr txBox="1"/>
          <p:nvPr/>
        </p:nvSpPr>
        <p:spPr>
          <a:xfrm>
            <a:off x="792149" y="906371"/>
            <a:ext cx="10852164" cy="2637678"/>
          </a:xfrm>
          <a:prstGeom prst="rect">
            <a:avLst/>
          </a:prstGeom>
          <a:noFill/>
          <a:ln>
            <a:noFill/>
          </a:ln>
        </p:spPr>
        <p:txBody>
          <a:bodyPr anchorCtr="0" anchor="t" bIns="45700" lIns="91425" spcFirstLastPara="1" rIns="91425" wrap="square" tIns="45700">
            <a:noAutofit/>
          </a:bodyPr>
          <a:lstStyle/>
          <a:p>
            <a:pPr indent="0" lvl="0" marL="0" marR="0" rtl="0" algn="just">
              <a:lnSpc>
                <a:spcPct val="110000"/>
              </a:lnSpc>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22 de junio 🡪 Operación Barbarroja:</a:t>
            </a:r>
            <a:endParaRPr/>
          </a:p>
          <a:p>
            <a:pPr indent="-285750" lvl="1" marL="742950" marR="0" rtl="0" algn="just">
              <a:lnSpc>
                <a:spcPct val="110000"/>
              </a:lnSpc>
              <a:spcBef>
                <a:spcPts val="600"/>
              </a:spcBef>
              <a:spcAft>
                <a:spcPts val="0"/>
              </a:spcAft>
              <a:buClr>
                <a:srgbClr val="142B48"/>
              </a:buClr>
              <a:buSzPts val="1600"/>
              <a:buFont typeface="Courier New"/>
              <a:buChar char="o"/>
            </a:pPr>
            <a:r>
              <a:rPr b="0" i="0" lang="en-US" sz="1600" u="none" cap="none" strike="noStrike">
                <a:solidFill>
                  <a:srgbClr val="142B48"/>
                </a:solidFill>
                <a:latin typeface="Montserrat"/>
                <a:ea typeface="Montserrat"/>
                <a:cs typeface="Montserrat"/>
                <a:sym typeface="Montserrat"/>
              </a:rPr>
              <a:t>Hitler ordena invadir a la URSS. A partir de ese momento, los Einsatzgruppen (escuadrones especiales de ejecución) iniciaron el asesinato masivo de judíos por fusilamiento, gaseamiento en camiones y otros métodos. Los policías y milicias locales colaboraron en las matanzas.</a:t>
            </a:r>
            <a:endParaRPr/>
          </a:p>
          <a:p>
            <a:pPr indent="-285750" lvl="1" marL="742950" marR="0" rtl="0" algn="just">
              <a:lnSpc>
                <a:spcPct val="110000"/>
              </a:lnSpc>
              <a:spcBef>
                <a:spcPts val="600"/>
              </a:spcBef>
              <a:spcAft>
                <a:spcPts val="0"/>
              </a:spcAft>
              <a:buClr>
                <a:srgbClr val="142B48"/>
              </a:buClr>
              <a:buSzPts val="1600"/>
              <a:buFont typeface="Courier New"/>
              <a:buChar char="o"/>
            </a:pPr>
            <a:r>
              <a:rPr b="0" i="0" lang="en-US" sz="1600" u="none" cap="none" strike="noStrike">
                <a:solidFill>
                  <a:srgbClr val="142B48"/>
                </a:solidFill>
                <a:latin typeface="Montserrat"/>
                <a:ea typeface="Montserrat"/>
                <a:cs typeface="Montserrat"/>
                <a:sym typeface="Montserrat"/>
              </a:rPr>
              <a:t>Finlandia, que buscaba desagraviar las pérdidas territoriales del armisticio que concluyó la Guerra de Invierno, se une al Eje justo antes de la invasión. Los alemanes rápidamente invaden los estados bálticos y, junto con los finlandeses, sitian Leningrado (San Petersburgo) en septiembre. En el centro, los alemanes toman Smolensk a comienzos de agosto y avanzan hacia Moscú en octubre. En el sur, las tropas alemanas y rumanas toman Kiev (Kyiv) en septiembre, y toman Rostov en el río Don en noviembre.</a:t>
            </a:r>
            <a:endParaRPr/>
          </a:p>
          <a:p>
            <a:pPr indent="101600" lvl="0" marL="0" marR="0" rtl="0" algn="just">
              <a:lnSpc>
                <a:spcPct val="110000"/>
              </a:lnSpc>
              <a:spcBef>
                <a:spcPts val="600"/>
              </a:spcBef>
              <a:spcAft>
                <a:spcPts val="0"/>
              </a:spcAft>
              <a:buClr>
                <a:schemeClr val="dk1"/>
              </a:buClr>
              <a:buSzPts val="1600"/>
              <a:buFont typeface="Arial"/>
              <a:buNone/>
            </a:pPr>
            <a:r>
              <a:t/>
            </a:r>
            <a:endParaRPr b="0" i="0" sz="1600" u="none" cap="none" strike="noStrike">
              <a:solidFill>
                <a:srgbClr val="142B48"/>
              </a:solidFill>
              <a:latin typeface="Calibri"/>
              <a:ea typeface="Calibri"/>
              <a:cs typeface="Calibri"/>
              <a:sym typeface="Calibri"/>
            </a:endParaRPr>
          </a:p>
        </p:txBody>
      </p:sp>
      <p:sp>
        <p:nvSpPr>
          <p:cNvPr id="337" name="Google Shape;337;p26"/>
          <p:cNvSpPr txBox="1"/>
          <p:nvPr/>
        </p:nvSpPr>
        <p:spPr>
          <a:xfrm>
            <a:off x="792149" y="220969"/>
            <a:ext cx="1857376" cy="72275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MASACRE EN UCRANIA: Babi Yar, la trastienda del Holocausto | EL MUNDO" id="342" name="Google Shape;342;p27"/>
          <p:cNvPicPr preferRelativeResize="0"/>
          <p:nvPr/>
        </p:nvPicPr>
        <p:blipFill rotWithShape="1">
          <a:blip r:embed="rId3">
            <a:alphaModFix/>
          </a:blip>
          <a:srcRect b="1" l="19914" r="24518" t="0"/>
          <a:stretch/>
        </p:blipFill>
        <p:spPr>
          <a:xfrm>
            <a:off x="7428216" y="4056334"/>
            <a:ext cx="3604530" cy="2296384"/>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343" name="Google Shape;343;p27"/>
          <p:cNvSpPr txBox="1"/>
          <p:nvPr/>
        </p:nvSpPr>
        <p:spPr>
          <a:xfrm>
            <a:off x="1014413" y="1117161"/>
            <a:ext cx="10664319" cy="2807138"/>
          </a:xfrm>
          <a:prstGeom prst="rect">
            <a:avLst/>
          </a:prstGeom>
          <a:noFill/>
          <a:ln>
            <a:noFill/>
          </a:ln>
        </p:spPr>
        <p:txBody>
          <a:bodyPr anchorCtr="0" anchor="t" bIns="45700" lIns="91425" spcFirstLastPara="1" rIns="91425" wrap="square" tIns="45700">
            <a:normAutofit/>
          </a:bodyPr>
          <a:lstStyle/>
          <a:p>
            <a:pPr indent="0" lvl="0" marL="0" marR="0" rtl="0" algn="just">
              <a:lnSpc>
                <a:spcPct val="110000"/>
              </a:lnSpc>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29 de septiembre 🡪 Masacre de Babi Yar:</a:t>
            </a:r>
            <a:endParaRPr/>
          </a:p>
          <a:p>
            <a:pPr indent="0" lvl="1" marL="457200" marR="0" rtl="0" algn="just">
              <a:lnSpc>
                <a:spcPct val="110000"/>
              </a:lnSpc>
              <a:spcBef>
                <a:spcPts val="600"/>
              </a:spcBef>
              <a:spcAft>
                <a:spcPts val="0"/>
              </a:spcAft>
              <a:buNone/>
            </a:pPr>
            <a:r>
              <a:rPr b="0" i="0" lang="en-US" sz="1600" u="none" cap="none" strike="noStrike">
                <a:solidFill>
                  <a:srgbClr val="142B48"/>
                </a:solidFill>
                <a:latin typeface="Montserrat"/>
                <a:ea typeface="Montserrat"/>
                <a:cs typeface="Montserrat"/>
                <a:sym typeface="Montserrat"/>
              </a:rPr>
              <a:t>Entre el 29 y el 30 de septiembre de 1941, por una orden especial, todos los judíos que vivían en la ciudad de Kiev y sus alrededores debía presentarse a las 8 de la mañana del día 29 de septiembre de 1941 en una determinada esquina. Debían llevar sus documentos, dinero, objetos de valor y abrigo. Se amenazaba con la muerte a quien no lo cumpliera. Obedecieron y fueron engañados.</a:t>
            </a:r>
            <a:endParaRPr/>
          </a:p>
          <a:p>
            <a:pPr indent="0" lvl="1" marL="457200" marR="0" rtl="0" algn="just">
              <a:lnSpc>
                <a:spcPct val="110000"/>
              </a:lnSpc>
              <a:spcBef>
                <a:spcPts val="600"/>
              </a:spcBef>
              <a:spcAft>
                <a:spcPts val="0"/>
              </a:spcAft>
              <a:buNone/>
            </a:pPr>
            <a:r>
              <a:t/>
            </a:r>
            <a:endParaRPr b="1" i="0" sz="1600" u="none" cap="none" strike="noStrike">
              <a:solidFill>
                <a:srgbClr val="142B48"/>
              </a:solidFill>
              <a:latin typeface="Montserrat"/>
              <a:ea typeface="Montserrat"/>
              <a:cs typeface="Montserrat"/>
              <a:sym typeface="Montserrat"/>
            </a:endParaRPr>
          </a:p>
          <a:p>
            <a:pPr indent="-285750" lvl="0" marL="285750" marR="0" rtl="0" algn="just">
              <a:lnSpc>
                <a:spcPct val="110000"/>
              </a:lnSpc>
              <a:spcBef>
                <a:spcPts val="60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6 de diciembre: </a:t>
            </a:r>
            <a:endParaRPr/>
          </a:p>
          <a:p>
            <a:pPr indent="0" lvl="1" marL="457200" marR="0" rtl="0" algn="just">
              <a:lnSpc>
                <a:spcPct val="110000"/>
              </a:lnSpc>
              <a:spcBef>
                <a:spcPts val="600"/>
              </a:spcBef>
              <a:spcAft>
                <a:spcPts val="0"/>
              </a:spcAft>
              <a:buNone/>
            </a:pPr>
            <a:r>
              <a:rPr b="0" i="0" lang="en-US" sz="1600" u="none" cap="none" strike="noStrike">
                <a:solidFill>
                  <a:srgbClr val="142B48"/>
                </a:solidFill>
                <a:latin typeface="Montserrat"/>
                <a:ea typeface="Montserrat"/>
                <a:cs typeface="Montserrat"/>
                <a:sym typeface="Montserrat"/>
              </a:rPr>
              <a:t>Una contraofensiva soviética empuja a los alemanes de las afueras de Moscú en caótica retirada.</a:t>
            </a:r>
            <a:endParaRPr/>
          </a:p>
        </p:txBody>
      </p:sp>
      <p:sp>
        <p:nvSpPr>
          <p:cNvPr id="344" name="Google Shape;344;p27"/>
          <p:cNvSpPr txBox="1"/>
          <p:nvPr/>
        </p:nvSpPr>
        <p:spPr>
          <a:xfrm>
            <a:off x="728662" y="262374"/>
            <a:ext cx="1857376" cy="72275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Historia: Pearl Harbor: ¿ataque a traición? Un punto de vista diferente  para el 75 aniversario" id="349" name="Google Shape;349;p28"/>
          <p:cNvPicPr preferRelativeResize="0"/>
          <p:nvPr/>
        </p:nvPicPr>
        <p:blipFill rotWithShape="1">
          <a:blip r:embed="rId3">
            <a:alphaModFix/>
          </a:blip>
          <a:srcRect b="15684" l="0" r="0" t="30208"/>
          <a:stretch/>
        </p:blipFill>
        <p:spPr>
          <a:xfrm>
            <a:off x="5374828" y="4198172"/>
            <a:ext cx="6434580" cy="2406115"/>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350" name="Google Shape;350;p28"/>
          <p:cNvSpPr txBox="1"/>
          <p:nvPr/>
        </p:nvSpPr>
        <p:spPr>
          <a:xfrm>
            <a:off x="842964" y="1056562"/>
            <a:ext cx="11172824" cy="2613252"/>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7 de diciembre: </a:t>
            </a:r>
            <a:endParaRPr/>
          </a:p>
          <a:p>
            <a:pPr indent="0" lvl="1" marL="4572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Japón bombardea Pearl Harbor.</a:t>
            </a:r>
            <a:endParaRPr/>
          </a:p>
          <a:p>
            <a:pPr indent="101600" lvl="0" marL="0" marR="0" rtl="0" algn="just">
              <a:spcBef>
                <a:spcPts val="600"/>
              </a:spcBef>
              <a:spcAft>
                <a:spcPts val="0"/>
              </a:spcAft>
              <a:buClr>
                <a:schemeClr val="dk1"/>
              </a:buClr>
              <a:buSzPts val="1600"/>
              <a:buFont typeface="Arial"/>
              <a:buNone/>
            </a:pPr>
            <a:r>
              <a:t/>
            </a:r>
            <a:endParaRPr b="0" i="0" sz="16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8 de diciembre 🡪 Estados Unidos le declara la guerra a Japón y entra en la Segunda Guerra Mundial:</a:t>
            </a:r>
            <a:endParaRPr/>
          </a:p>
          <a:p>
            <a:pPr indent="0" lvl="1" marL="4572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Las tropas japonesas desembarcan en Filipinas, la Indochina francesa (Vietnam, Laos, Camboya) y el Singapur británico. En abril de 1942, Filipinas, Indochina y Singapur se encuentran bajo ocupación japonesa.</a:t>
            </a:r>
            <a:endParaRPr/>
          </a:p>
          <a:p>
            <a:pPr indent="101600" lvl="0" marL="0" marR="0" rtl="0" algn="just">
              <a:spcBef>
                <a:spcPts val="600"/>
              </a:spcBef>
              <a:spcAft>
                <a:spcPts val="0"/>
              </a:spcAft>
              <a:buClr>
                <a:schemeClr val="dk1"/>
              </a:buClr>
              <a:buSzPts val="1600"/>
              <a:buFont typeface="Arial"/>
              <a:buNone/>
            </a:pPr>
            <a:r>
              <a:t/>
            </a:r>
            <a:endParaRPr b="0" i="0" sz="16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11 al 13 de diciembre: </a:t>
            </a:r>
            <a:endParaRPr/>
          </a:p>
          <a:p>
            <a:pPr indent="0" lvl="1" marL="4572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La Alemania nazi y sus socios del Eje le declaran la guerra a Estados Unidos.</a:t>
            </a:r>
            <a:endParaRPr/>
          </a:p>
        </p:txBody>
      </p:sp>
      <p:sp>
        <p:nvSpPr>
          <p:cNvPr id="351" name="Google Shape;351;p28"/>
          <p:cNvSpPr txBox="1"/>
          <p:nvPr/>
        </p:nvSpPr>
        <p:spPr>
          <a:xfrm>
            <a:off x="728662" y="162358"/>
            <a:ext cx="1857376" cy="72275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Bombardeo de Dresde - Wikipedia, la enciclopedia libre" id="356" name="Google Shape;356;p29"/>
          <p:cNvPicPr preferRelativeResize="0"/>
          <p:nvPr/>
        </p:nvPicPr>
        <p:blipFill rotWithShape="1">
          <a:blip r:embed="rId3">
            <a:alphaModFix/>
          </a:blip>
          <a:srcRect b="1" l="0" r="11092" t="0"/>
          <a:stretch/>
        </p:blipFill>
        <p:spPr>
          <a:xfrm>
            <a:off x="6694686" y="4398977"/>
            <a:ext cx="4918954" cy="2033081"/>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357" name="Google Shape;357;p29"/>
          <p:cNvSpPr txBox="1"/>
          <p:nvPr/>
        </p:nvSpPr>
        <p:spPr>
          <a:xfrm>
            <a:off x="828675" y="762103"/>
            <a:ext cx="10784965" cy="219429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30 de mayo de 1942 a mayo de 1945:</a:t>
            </a:r>
            <a:endParaRPr/>
          </a:p>
          <a:p>
            <a:pPr indent="0" lvl="1" marL="4572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Los británicos bombardean Köln (Colonia) y llevan por primera vez la guerra al interior de Alemania. Durante los tres años siguientes, los bombardeos anglo-estadounidenses reducen a escombros las ciudades alemanas.</a:t>
            </a:r>
            <a:endParaRPr/>
          </a:p>
          <a:p>
            <a:pPr indent="88900" lvl="0" marL="0" marR="0" rtl="0" algn="just">
              <a:spcBef>
                <a:spcPts val="600"/>
              </a:spcBef>
              <a:spcAft>
                <a:spcPts val="0"/>
              </a:spcAft>
              <a:buClr>
                <a:schemeClr val="dk1"/>
              </a:buClr>
              <a:buSzPts val="1400"/>
              <a:buFont typeface="Arial"/>
              <a:buNone/>
            </a:pPr>
            <a:r>
              <a:t/>
            </a:r>
            <a:endParaRPr b="0" i="0" sz="14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28 de junio a septiembre:</a:t>
            </a:r>
            <a:endParaRPr/>
          </a:p>
          <a:p>
            <a:pPr indent="0" lvl="1" marL="4572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Alemania y sus socios del Eje lanzan una nueva ofensiva en la Unión Soviética. Las tropas alemanas luchan para entrar a Stalingrado (Volgogrado) sobre el río Volga a mediados de septiembre, y penetran en lo profundo del Cáucaso después de asegurarse la Península de Crimea.</a:t>
            </a:r>
            <a:endParaRPr/>
          </a:p>
          <a:p>
            <a:pPr indent="88900" lvl="0" marL="0" marR="0" rtl="0" algn="just">
              <a:spcBef>
                <a:spcPts val="600"/>
              </a:spcBef>
              <a:spcAft>
                <a:spcPts val="0"/>
              </a:spcAft>
              <a:buClr>
                <a:schemeClr val="dk1"/>
              </a:buClr>
              <a:buSzPts val="1400"/>
              <a:buFont typeface="Arial"/>
              <a:buNone/>
            </a:pPr>
            <a:r>
              <a:t/>
            </a:r>
            <a:endParaRPr b="0" i="0" sz="14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23 y 24 de octubre:</a:t>
            </a:r>
            <a:endParaRPr/>
          </a:p>
          <a:p>
            <a:pPr indent="0" lvl="1" marL="4572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Las tropas británicas derrotan a los alemanes y a los italianos en El Alamein (Egipto) y empujan a las tropas del Eje en caótica retirada a través de Libia hacia la frontera este de Túnez.</a:t>
            </a:r>
            <a:endParaRPr/>
          </a:p>
        </p:txBody>
      </p:sp>
      <p:sp>
        <p:nvSpPr>
          <p:cNvPr id="358" name="Google Shape;358;p29"/>
          <p:cNvSpPr/>
          <p:nvPr/>
        </p:nvSpPr>
        <p:spPr>
          <a:xfrm>
            <a:off x="525294" y="283470"/>
            <a:ext cx="2752928" cy="4141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59" name="Google Shape;359;p29"/>
          <p:cNvSpPr txBox="1"/>
          <p:nvPr/>
        </p:nvSpPr>
        <p:spPr>
          <a:xfrm>
            <a:off x="714375" y="129161"/>
            <a:ext cx="1857376" cy="72275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0"/>
                                  </p:stCondLst>
                                  <p:childTnLst>
                                    <p:animEffect filter="fade" transition="out">
                                      <p:cBhvr>
                                        <p:cTn dur="500"/>
                                        <p:tgtEl>
                                          <p:spTgt spid="358"/>
                                        </p:tgtEl>
                                      </p:cBhvr>
                                    </p:animEffect>
                                    <p:set>
                                      <p:cBhvr>
                                        <p:cTn dur="1" fill="hold">
                                          <p:stCondLst>
                                            <p:cond delay="500"/>
                                          </p:stCondLst>
                                        </p:cTn>
                                        <p:tgtEl>
                                          <p:spTgt spid="3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nvSpPr>
        <p:spPr>
          <a:xfrm>
            <a:off x="600075" y="192337"/>
            <a:ext cx="11401425" cy="3046988"/>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 de marzo 🡪 habilitación del primer campo de concentración en la Alemania Nazi: Dachau:</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A 13 km de Múnich, se creó el primer campo de concentración en suelo alemán, que albergó a más de 200.000 prisioneros (presos políticos, judíos, religiosos cristianos). Se estima que más de 50.000 fueron asesinados y muchos fallecieron por las malas condiciones y enfermedades. Los prisioneros de Dachau fueron liberados por Estados Unidos el 29 de abril de 1945.</a:t>
            </a:r>
            <a:endParaRPr/>
          </a:p>
          <a:p>
            <a:pPr indent="-184150" lvl="0" marL="285750" marR="0" rtl="0" algn="just">
              <a:spcBef>
                <a:spcPts val="0"/>
              </a:spcBef>
              <a:spcAft>
                <a:spcPts val="0"/>
              </a:spcAft>
              <a:buClr>
                <a:schemeClr val="dk1"/>
              </a:buClr>
              <a:buSzPts val="1600"/>
              <a:buFont typeface="Arial"/>
              <a:buNone/>
            </a:pPr>
            <a:r>
              <a:t/>
            </a:r>
            <a:endParaRPr b="1" i="0" sz="16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23 de marzo 🡪 la ley de plenos poderes otorga a Hitler poderes dictatoriales.</a:t>
            </a:r>
            <a:endParaRPr/>
          </a:p>
          <a:p>
            <a:pPr indent="-184150" lvl="0" marL="285750" marR="0" rtl="0" algn="just">
              <a:spcBef>
                <a:spcPts val="0"/>
              </a:spcBef>
              <a:spcAft>
                <a:spcPts val="0"/>
              </a:spcAft>
              <a:buClr>
                <a:schemeClr val="dk1"/>
              </a:buClr>
              <a:buSzPts val="1600"/>
              <a:buFont typeface="Arial"/>
              <a:buNone/>
            </a:pPr>
            <a:r>
              <a:t/>
            </a:r>
            <a:endParaRPr b="1" i="0" sz="16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 1 de abril 🡪 se organiza un boicot nacional contra los negocios y profesionales judíos:</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Las medidas contra los judíos empiezan a aparecer rápidamente. Una de las primeras fue incentivar al pueblo alemán a no comprar en los locales cuyos propietarios fueran judíos. “No compre a los judíos” fue la consigna. No tuvo éxito.</a:t>
            </a:r>
            <a:endParaRPr b="0" i="0" sz="1600" u="none" cap="none" strike="noStrike">
              <a:solidFill>
                <a:srgbClr val="142B48"/>
              </a:solidFill>
              <a:latin typeface="Montserrat"/>
              <a:ea typeface="Montserrat"/>
              <a:cs typeface="Montserrat"/>
              <a:sym typeface="Montserrat"/>
            </a:endParaRPr>
          </a:p>
        </p:txBody>
      </p:sp>
      <p:sp>
        <p:nvSpPr>
          <p:cNvPr id="107" name="Google Shape;107;p3"/>
          <p:cNvSpPr/>
          <p:nvPr/>
        </p:nvSpPr>
        <p:spPr>
          <a:xfrm>
            <a:off x="7836673" y="3089852"/>
            <a:ext cx="3907652" cy="3618675"/>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ampo de Concentración de Dachau - qué ver, horario, tarifas, cómo ir" id="108" name="Google Shape;108;p3"/>
          <p:cNvPicPr preferRelativeResize="0"/>
          <p:nvPr/>
        </p:nvPicPr>
        <p:blipFill rotWithShape="1">
          <a:blip r:embed="rId3">
            <a:alphaModFix/>
          </a:blip>
          <a:srcRect b="0" l="0" r="0" t="0"/>
          <a:stretch/>
        </p:blipFill>
        <p:spPr>
          <a:xfrm>
            <a:off x="8536728" y="3975422"/>
            <a:ext cx="2617076" cy="2153846"/>
          </a:xfrm>
          <a:prstGeom prst="rect">
            <a:avLst/>
          </a:prstGeom>
          <a:noFill/>
          <a:ln>
            <a:noFill/>
          </a:ln>
        </p:spPr>
      </p:pic>
      <p:sp>
        <p:nvSpPr>
          <p:cNvPr id="109" name="Google Shape;109;p3"/>
          <p:cNvSpPr txBox="1"/>
          <p:nvPr/>
        </p:nvSpPr>
        <p:spPr>
          <a:xfrm>
            <a:off x="8719877" y="3205981"/>
            <a:ext cx="23079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Montserrat"/>
                <a:ea typeface="Montserrat"/>
                <a:cs typeface="Montserrat"/>
                <a:sym typeface="Montserrat"/>
              </a:rPr>
              <a:t>1933</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La batalla de Stalingrado en imágenes" id="364" name="Google Shape;364;p30"/>
          <p:cNvPicPr preferRelativeResize="0"/>
          <p:nvPr/>
        </p:nvPicPr>
        <p:blipFill rotWithShape="1">
          <a:blip r:embed="rId3">
            <a:alphaModFix/>
          </a:blip>
          <a:srcRect b="1" l="17219" r="26324" t="0"/>
          <a:stretch/>
        </p:blipFill>
        <p:spPr>
          <a:xfrm>
            <a:off x="7161087" y="3715978"/>
            <a:ext cx="3767202" cy="2566985"/>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365" name="Google Shape;365;p30"/>
          <p:cNvSpPr txBox="1"/>
          <p:nvPr/>
        </p:nvSpPr>
        <p:spPr>
          <a:xfrm>
            <a:off x="900269" y="1123306"/>
            <a:ext cx="10831255" cy="2807138"/>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23 de noviembre de 1942 al 2 de febrero de 1943:</a:t>
            </a:r>
            <a:endParaRPr/>
          </a:p>
          <a:p>
            <a:pPr indent="-285750" lvl="0" marL="285750" marR="0" rtl="0" algn="just">
              <a:spcBef>
                <a:spcPts val="600"/>
              </a:spcBef>
              <a:spcAft>
                <a:spcPts val="0"/>
              </a:spcAft>
              <a:buClr>
                <a:srgbClr val="142B48"/>
              </a:buClr>
              <a:buSzPts val="1600"/>
              <a:buFont typeface="Courier New"/>
              <a:buChar char="o"/>
            </a:pPr>
            <a:r>
              <a:rPr b="0" i="0" lang="en-US" sz="1600" u="none" cap="none" strike="noStrike">
                <a:solidFill>
                  <a:srgbClr val="142B48"/>
                </a:solidFill>
                <a:latin typeface="Montserrat"/>
                <a:ea typeface="Montserrat"/>
                <a:cs typeface="Montserrat"/>
                <a:sym typeface="Montserrat"/>
              </a:rPr>
              <a:t>Las tropas soviéticas contraatacan, atraviesan las líneas de Hungría y Rumania al noroeste y sudoeste de Stalingrado, y atrapan al Sexto Ejército alemán en la ciudad. Con la prohibición de Hitler de retirarse o escaparse del sitio soviético, los sobrevivientes del Sexto Ejército se rinden el 30 de enero y el 2 de febrero de 1943.</a:t>
            </a:r>
            <a:endParaRPr/>
          </a:p>
          <a:p>
            <a:pPr indent="-285750" lvl="0" marL="285750" marR="0" rtl="0" algn="just">
              <a:spcBef>
                <a:spcPts val="600"/>
              </a:spcBef>
              <a:spcAft>
                <a:spcPts val="0"/>
              </a:spcAft>
              <a:buClr>
                <a:srgbClr val="142B48"/>
              </a:buClr>
              <a:buSzPts val="1600"/>
              <a:buFont typeface="Courier New"/>
              <a:buChar char="o"/>
            </a:pPr>
            <a:r>
              <a:rPr b="0" i="0" lang="en-US" sz="1600" u="none" cap="none" strike="noStrike">
                <a:solidFill>
                  <a:srgbClr val="142B48"/>
                </a:solidFill>
                <a:latin typeface="Montserrat"/>
                <a:ea typeface="Montserrat"/>
                <a:cs typeface="Montserrat"/>
                <a:sym typeface="Montserrat"/>
              </a:rPr>
              <a:t>Desde agosto de 1942 las tropas alemanas habían decidido invadir URSS. A principios de 1943, la Batalla de Stalingrado termina con la destrucción del VI del Ejército alemán. El sueño de Hitler de realizar conquistas en el este se derrumba.</a:t>
            </a:r>
            <a:endParaRPr/>
          </a:p>
        </p:txBody>
      </p:sp>
      <p:sp>
        <p:nvSpPr>
          <p:cNvPr id="366" name="Google Shape;366;p30"/>
          <p:cNvSpPr txBox="1"/>
          <p:nvPr/>
        </p:nvSpPr>
        <p:spPr>
          <a:xfrm>
            <a:off x="771525" y="286254"/>
            <a:ext cx="1857376" cy="72275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1943</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Batalla de Kursk: por qué Rusia &amp;quot;sigue peleando&amp;quot; la batalla de tanques más  grande de la historia - BBC News Mundo" id="371" name="Google Shape;371;p31"/>
          <p:cNvPicPr preferRelativeResize="0"/>
          <p:nvPr/>
        </p:nvPicPr>
        <p:blipFill rotWithShape="1">
          <a:blip r:embed="rId3">
            <a:alphaModFix/>
          </a:blip>
          <a:srcRect b="0" l="17692" r="32297" t="0"/>
          <a:stretch/>
        </p:blipFill>
        <p:spPr>
          <a:xfrm>
            <a:off x="7119991" y="4009923"/>
            <a:ext cx="4175620" cy="2587558"/>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372" name="Google Shape;372;p31"/>
          <p:cNvSpPr txBox="1"/>
          <p:nvPr/>
        </p:nvSpPr>
        <p:spPr>
          <a:xfrm>
            <a:off x="1257301" y="1038536"/>
            <a:ext cx="10629899" cy="2690507"/>
          </a:xfrm>
          <a:prstGeom prst="rect">
            <a:avLst/>
          </a:prstGeom>
          <a:noFill/>
          <a:ln>
            <a:noFill/>
          </a:ln>
        </p:spPr>
        <p:txBody>
          <a:bodyPr anchorCtr="0" anchor="t" bIns="45700" lIns="91425" spcFirstLastPara="1" rIns="91425" wrap="square" tIns="45700">
            <a:normAutofit fontScale="92500" lnSpcReduction="20000"/>
          </a:bodyPr>
          <a:lstStyle/>
          <a:p>
            <a:pPr indent="-31" lvl="0" marL="0" marR="0" rtl="0" algn="just">
              <a:lnSpc>
                <a:spcPct val="110000"/>
              </a:lnSpc>
              <a:spcBef>
                <a:spcPts val="0"/>
              </a:spcBef>
              <a:spcAft>
                <a:spcPts val="0"/>
              </a:spcAft>
              <a:buClr>
                <a:srgbClr val="142B48"/>
              </a:buClr>
              <a:buSzPct val="100000"/>
              <a:buFont typeface="Arial"/>
              <a:buChar char="•"/>
            </a:pPr>
            <a:r>
              <a:rPr b="1" i="0" lang="en-US" sz="1500" u="none" cap="none" strike="noStrike">
                <a:solidFill>
                  <a:srgbClr val="142B48"/>
                </a:solidFill>
                <a:latin typeface="Montserrat"/>
                <a:ea typeface="Montserrat"/>
                <a:cs typeface="Montserrat"/>
                <a:sym typeface="Montserrat"/>
              </a:rPr>
              <a:t>19 de abril 🡪 Conferencia de Bermudas:</a:t>
            </a:r>
            <a:endParaRPr/>
          </a:p>
          <a:p>
            <a:pPr indent="0" lvl="1" marL="457200" marR="0" rtl="0" algn="just">
              <a:lnSpc>
                <a:spcPct val="110000"/>
              </a:lnSpc>
              <a:spcBef>
                <a:spcPts val="600"/>
              </a:spcBef>
              <a:spcAft>
                <a:spcPts val="0"/>
              </a:spcAft>
              <a:buNone/>
            </a:pPr>
            <a:r>
              <a:rPr b="0" i="0" lang="en-US" sz="1500" u="none" cap="none" strike="noStrike">
                <a:solidFill>
                  <a:srgbClr val="142B48"/>
                </a:solidFill>
                <a:latin typeface="Montserrat"/>
                <a:ea typeface="Montserrat"/>
                <a:cs typeface="Montserrat"/>
                <a:sym typeface="Montserrat"/>
              </a:rPr>
              <a:t>Estados Unidos y Gran Bretaña se reunen para discutir los métodos aplicables para salvar a las víctimas del nazismo. Los resultados fueron un fracaso.</a:t>
            </a:r>
            <a:endParaRPr/>
          </a:p>
          <a:p>
            <a:pPr indent="88074" lvl="0" marL="0" marR="0" rtl="0" algn="just">
              <a:lnSpc>
                <a:spcPct val="110000"/>
              </a:lnSpc>
              <a:spcBef>
                <a:spcPts val="600"/>
              </a:spcBef>
              <a:spcAft>
                <a:spcPts val="0"/>
              </a:spcAft>
              <a:buClr>
                <a:schemeClr val="dk1"/>
              </a:buClr>
              <a:buSzPct val="100000"/>
              <a:buFont typeface="Arial"/>
              <a:buNone/>
            </a:pPr>
            <a:r>
              <a:t/>
            </a:r>
            <a:endParaRPr b="0" i="0" sz="1500" u="none" cap="none" strike="noStrike">
              <a:solidFill>
                <a:srgbClr val="142B48"/>
              </a:solidFill>
              <a:latin typeface="Montserrat"/>
              <a:ea typeface="Montserrat"/>
              <a:cs typeface="Montserrat"/>
              <a:sym typeface="Montserrat"/>
            </a:endParaRPr>
          </a:p>
          <a:p>
            <a:pPr indent="-31" lvl="0" marL="0" marR="0" rtl="0" algn="just">
              <a:lnSpc>
                <a:spcPct val="110000"/>
              </a:lnSpc>
              <a:spcBef>
                <a:spcPts val="600"/>
              </a:spcBef>
              <a:spcAft>
                <a:spcPts val="0"/>
              </a:spcAft>
              <a:buClr>
                <a:srgbClr val="142B48"/>
              </a:buClr>
              <a:buSzPct val="100000"/>
              <a:buFont typeface="Arial"/>
              <a:buChar char="•"/>
            </a:pPr>
            <a:r>
              <a:rPr b="1" i="0" lang="en-US" sz="1500" u="none" cap="none" strike="noStrike">
                <a:solidFill>
                  <a:srgbClr val="142B48"/>
                </a:solidFill>
                <a:latin typeface="Montserrat"/>
                <a:ea typeface="Montserrat"/>
                <a:cs typeface="Montserrat"/>
                <a:sym typeface="Montserrat"/>
              </a:rPr>
              <a:t>13 de mayo:</a:t>
            </a:r>
            <a:endParaRPr/>
          </a:p>
          <a:p>
            <a:pPr indent="0" lvl="1" marL="457200" marR="0" rtl="0" algn="just">
              <a:lnSpc>
                <a:spcPct val="110000"/>
              </a:lnSpc>
              <a:spcBef>
                <a:spcPts val="600"/>
              </a:spcBef>
              <a:spcAft>
                <a:spcPts val="0"/>
              </a:spcAft>
              <a:buNone/>
            </a:pPr>
            <a:r>
              <a:rPr b="0" i="0" lang="en-US" sz="1500" u="none" cap="none" strike="noStrike">
                <a:solidFill>
                  <a:srgbClr val="142B48"/>
                </a:solidFill>
                <a:latin typeface="Montserrat"/>
                <a:ea typeface="Montserrat"/>
                <a:cs typeface="Montserrat"/>
                <a:sym typeface="Montserrat"/>
              </a:rPr>
              <a:t>Las fuerzas del Eje en Túnez se rinden ante los Aliados y finaliza la campaña en el norte de África.</a:t>
            </a:r>
            <a:endParaRPr/>
          </a:p>
          <a:p>
            <a:pPr indent="88074" lvl="0" marL="0" marR="0" rtl="0" algn="just">
              <a:lnSpc>
                <a:spcPct val="110000"/>
              </a:lnSpc>
              <a:spcBef>
                <a:spcPts val="600"/>
              </a:spcBef>
              <a:spcAft>
                <a:spcPts val="0"/>
              </a:spcAft>
              <a:buClr>
                <a:schemeClr val="dk1"/>
              </a:buClr>
              <a:buSzPct val="100000"/>
              <a:buFont typeface="Arial"/>
              <a:buNone/>
            </a:pPr>
            <a:r>
              <a:t/>
            </a:r>
            <a:endParaRPr b="0" i="0" sz="1500" u="none" cap="none" strike="noStrike">
              <a:solidFill>
                <a:srgbClr val="142B48"/>
              </a:solidFill>
              <a:latin typeface="Montserrat"/>
              <a:ea typeface="Montserrat"/>
              <a:cs typeface="Montserrat"/>
              <a:sym typeface="Montserrat"/>
            </a:endParaRPr>
          </a:p>
          <a:p>
            <a:pPr indent="-31" lvl="0" marL="0" marR="0" rtl="0" algn="just">
              <a:lnSpc>
                <a:spcPct val="110000"/>
              </a:lnSpc>
              <a:spcBef>
                <a:spcPts val="600"/>
              </a:spcBef>
              <a:spcAft>
                <a:spcPts val="0"/>
              </a:spcAft>
              <a:buClr>
                <a:srgbClr val="142B48"/>
              </a:buClr>
              <a:buSzPct val="100000"/>
              <a:buFont typeface="Arial"/>
              <a:buChar char="•"/>
            </a:pPr>
            <a:r>
              <a:rPr b="1" i="0" lang="en-US" sz="1500" u="none" cap="none" strike="noStrike">
                <a:solidFill>
                  <a:srgbClr val="142B48"/>
                </a:solidFill>
                <a:latin typeface="Montserrat"/>
                <a:ea typeface="Montserrat"/>
                <a:cs typeface="Montserrat"/>
                <a:sym typeface="Montserrat"/>
              </a:rPr>
              <a:t>5 de julio:</a:t>
            </a:r>
            <a:endParaRPr/>
          </a:p>
          <a:p>
            <a:pPr indent="0" lvl="1" marL="457200" marR="0" rtl="0" algn="just">
              <a:lnSpc>
                <a:spcPct val="110000"/>
              </a:lnSpc>
              <a:spcBef>
                <a:spcPts val="600"/>
              </a:spcBef>
              <a:spcAft>
                <a:spcPts val="0"/>
              </a:spcAft>
              <a:buNone/>
            </a:pPr>
            <a:r>
              <a:rPr b="0" i="0" lang="en-US" sz="1500" u="none" cap="none" strike="noStrike">
                <a:solidFill>
                  <a:srgbClr val="142B48"/>
                </a:solidFill>
                <a:latin typeface="Montserrat"/>
                <a:ea typeface="Montserrat"/>
                <a:cs typeface="Montserrat"/>
                <a:sym typeface="Montserrat"/>
              </a:rPr>
              <a:t>Los alemanes lanzan una ofensiva masiva con tanques cerca de Kursk en la Unión Soviética. Los soviéticos debilitan el ataque en una semana y comienzan su propia ofensiva.</a:t>
            </a:r>
            <a:endParaRPr/>
          </a:p>
        </p:txBody>
      </p:sp>
      <p:sp>
        <p:nvSpPr>
          <p:cNvPr id="373" name="Google Shape;373;p31"/>
          <p:cNvSpPr txBox="1"/>
          <p:nvPr/>
        </p:nvSpPr>
        <p:spPr>
          <a:xfrm>
            <a:off x="716787" y="284637"/>
            <a:ext cx="1857376" cy="72275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1943</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2"/>
          <p:cNvSpPr txBox="1"/>
          <p:nvPr/>
        </p:nvSpPr>
        <p:spPr>
          <a:xfrm>
            <a:off x="649321" y="182037"/>
            <a:ext cx="1558948" cy="66989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1943</a:t>
            </a:r>
            <a:endParaRPr/>
          </a:p>
        </p:txBody>
      </p:sp>
      <p:pic>
        <p:nvPicPr>
          <p:cNvPr descr="Antonio Scurati, &amp;#39;biógrafo&amp;#39; de Mussolini: &amp;quot;El triunfo de Ayuso y el uso de  los bares es populismo&amp;quot;" id="379" name="Google Shape;379;p32"/>
          <p:cNvPicPr preferRelativeResize="0"/>
          <p:nvPr/>
        </p:nvPicPr>
        <p:blipFill rotWithShape="1">
          <a:blip r:embed="rId3">
            <a:alphaModFix/>
          </a:blip>
          <a:srcRect b="0" l="39885" r="10103" t="0"/>
          <a:stretch/>
        </p:blipFill>
        <p:spPr>
          <a:xfrm>
            <a:off x="7119991" y="3855203"/>
            <a:ext cx="4336642" cy="2782110"/>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380" name="Google Shape;380;p32"/>
          <p:cNvSpPr txBox="1"/>
          <p:nvPr/>
        </p:nvSpPr>
        <p:spPr>
          <a:xfrm>
            <a:off x="952260" y="921414"/>
            <a:ext cx="10977803" cy="2782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10 de julio:</a:t>
            </a:r>
            <a:endParaRPr/>
          </a:p>
          <a:p>
            <a:pPr indent="0" lvl="1" marL="228600" marR="0" rtl="0" algn="l">
              <a:spcBef>
                <a:spcPts val="600"/>
              </a:spcBef>
              <a:spcAft>
                <a:spcPts val="0"/>
              </a:spcAft>
              <a:buNone/>
            </a:pPr>
            <a:r>
              <a:rPr b="0" i="0" lang="en-US" sz="1400" u="none" cap="none" strike="noStrike">
                <a:solidFill>
                  <a:srgbClr val="142B48"/>
                </a:solidFill>
                <a:latin typeface="Montserrat"/>
                <a:ea typeface="Montserrat"/>
                <a:cs typeface="Montserrat"/>
                <a:sym typeface="Montserrat"/>
              </a:rPr>
              <a:t>Las tropas estadounidenses y británicas desembarcan en Sicilia. A mediados de agosto, los Aliados controlan Sicilia.</a:t>
            </a:r>
            <a:br>
              <a:rPr b="0" i="0" lang="en-US" sz="1400" u="none" cap="none" strike="noStrike">
                <a:solidFill>
                  <a:srgbClr val="142B48"/>
                </a:solidFill>
                <a:latin typeface="Montserrat"/>
                <a:ea typeface="Montserrat"/>
                <a:cs typeface="Montserrat"/>
                <a:sym typeface="Montserrat"/>
              </a:rPr>
            </a:br>
            <a:endParaRPr b="0" i="0" sz="1400" u="none" cap="none" strike="noStrike">
              <a:solidFill>
                <a:srgbClr val="142B48"/>
              </a:solidFill>
              <a:latin typeface="Montserrat"/>
              <a:ea typeface="Montserrat"/>
              <a:cs typeface="Montserrat"/>
              <a:sym typeface="Montserrat"/>
            </a:endParaRPr>
          </a:p>
          <a:p>
            <a:pPr indent="0" lvl="0" marL="0" marR="0" rtl="0" algn="l">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25 de julio:</a:t>
            </a:r>
            <a:endParaRPr/>
          </a:p>
          <a:p>
            <a:pPr indent="0" lvl="1" marL="228600" marR="0" rtl="0" algn="l">
              <a:spcBef>
                <a:spcPts val="600"/>
              </a:spcBef>
              <a:spcAft>
                <a:spcPts val="0"/>
              </a:spcAft>
              <a:buNone/>
            </a:pPr>
            <a:r>
              <a:rPr b="0" i="0" lang="en-US" sz="1400" u="none" cap="none" strike="noStrike">
                <a:solidFill>
                  <a:srgbClr val="142B48"/>
                </a:solidFill>
                <a:latin typeface="Montserrat"/>
                <a:ea typeface="Montserrat"/>
                <a:cs typeface="Montserrat"/>
                <a:sym typeface="Montserrat"/>
              </a:rPr>
              <a:t>El Gran Consejo Fascista depone a Benito Mussolini y permite que el mariscal italiano Pietro Badoglio forme un nuevo gobierno.</a:t>
            </a:r>
            <a:br>
              <a:rPr b="0" i="0" lang="en-US" sz="1400" u="none" cap="none" strike="noStrike">
                <a:solidFill>
                  <a:srgbClr val="142B48"/>
                </a:solidFill>
                <a:latin typeface="Montserrat"/>
                <a:ea typeface="Montserrat"/>
                <a:cs typeface="Montserrat"/>
                <a:sym typeface="Montserrat"/>
              </a:rPr>
            </a:br>
            <a:endParaRPr b="0" i="0" sz="1400" u="none" cap="none" strike="noStrike">
              <a:solidFill>
                <a:srgbClr val="142B48"/>
              </a:solidFill>
              <a:latin typeface="Montserrat"/>
              <a:ea typeface="Montserrat"/>
              <a:cs typeface="Montserrat"/>
              <a:sym typeface="Montserrat"/>
            </a:endParaRPr>
          </a:p>
          <a:p>
            <a:pPr indent="0" lvl="0" marL="0" marR="0" rtl="0" algn="l">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8 de septiembre:</a:t>
            </a:r>
            <a:endParaRPr/>
          </a:p>
          <a:p>
            <a:pPr indent="0" lvl="1" marL="228600" marR="0" rtl="0" algn="l">
              <a:spcBef>
                <a:spcPts val="600"/>
              </a:spcBef>
              <a:spcAft>
                <a:spcPts val="0"/>
              </a:spcAft>
              <a:buNone/>
            </a:pPr>
            <a:r>
              <a:rPr b="0" i="0" lang="en-US" sz="1400" u="none" cap="none" strike="noStrike">
                <a:solidFill>
                  <a:srgbClr val="142B48"/>
                </a:solidFill>
                <a:latin typeface="Montserrat"/>
                <a:ea typeface="Montserrat"/>
                <a:cs typeface="Montserrat"/>
                <a:sym typeface="Montserrat"/>
              </a:rPr>
              <a:t>El gobierno de Badoglio se rinde incondicionalmente ante los Aliados. Los alemanes inmediatamente toman el control de Roma y del norte de Italia, establecen un régimen fascista títere bajo el mando de Mussolini, quien es liberado de prisión por comandos alemanes el 12 de septiembre.</a:t>
            </a:r>
            <a:endParaRPr/>
          </a:p>
          <a:p>
            <a:pPr indent="88900" lvl="0" marL="0" marR="0" rtl="0" algn="l">
              <a:spcBef>
                <a:spcPts val="600"/>
              </a:spcBef>
              <a:spcAft>
                <a:spcPts val="0"/>
              </a:spcAft>
              <a:buClr>
                <a:schemeClr val="dk1"/>
              </a:buClr>
              <a:buSzPts val="1400"/>
              <a:buFont typeface="Arial"/>
              <a:buNone/>
            </a:pPr>
            <a:r>
              <a:t/>
            </a:r>
            <a:endParaRPr b="0" i="0" sz="1400" u="none" cap="none" strike="noStrike">
              <a:solidFill>
                <a:srgbClr val="142B4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3"/>
          <p:cNvSpPr txBox="1"/>
          <p:nvPr/>
        </p:nvSpPr>
        <p:spPr>
          <a:xfrm>
            <a:off x="809574" y="279364"/>
            <a:ext cx="2119363" cy="67323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1943</a:t>
            </a:r>
            <a:endParaRPr/>
          </a:p>
        </p:txBody>
      </p:sp>
      <p:pic>
        <p:nvPicPr>
          <p:cNvPr descr="La Conferencia de Teherán, el principio del fin de la Segunda Guerra Mundial" id="386" name="Google Shape;386;p33"/>
          <p:cNvPicPr preferRelativeResize="0"/>
          <p:nvPr/>
        </p:nvPicPr>
        <p:blipFill rotWithShape="1">
          <a:blip r:embed="rId3">
            <a:alphaModFix/>
          </a:blip>
          <a:srcRect b="39843" l="0" r="0" t="2186"/>
          <a:stretch/>
        </p:blipFill>
        <p:spPr>
          <a:xfrm>
            <a:off x="5613035" y="4150760"/>
            <a:ext cx="6005438" cy="25888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387" name="Google Shape;387;p33"/>
          <p:cNvSpPr txBox="1"/>
          <p:nvPr/>
        </p:nvSpPr>
        <p:spPr>
          <a:xfrm>
            <a:off x="1081596" y="1174665"/>
            <a:ext cx="10465441" cy="2452687"/>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9 de septiembre:</a:t>
            </a:r>
            <a:endParaRPr/>
          </a:p>
          <a:p>
            <a:pPr indent="0" lvl="1" marL="2286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Las tropas aliadas desembarcan en las costas de Salerno cerca de Nápoles.</a:t>
            </a:r>
            <a:endParaRPr/>
          </a:p>
          <a:p>
            <a:pPr indent="101600" lvl="0" marL="0" marR="0" rtl="0" algn="just">
              <a:spcBef>
                <a:spcPts val="600"/>
              </a:spcBef>
              <a:spcAft>
                <a:spcPts val="0"/>
              </a:spcAft>
              <a:buClr>
                <a:schemeClr val="dk1"/>
              </a:buClr>
              <a:buSzPts val="1600"/>
              <a:buFont typeface="Arial"/>
              <a:buNone/>
            </a:pPr>
            <a:r>
              <a:t/>
            </a:r>
            <a:endParaRPr b="0" i="0" sz="16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6 de noviembre:</a:t>
            </a:r>
            <a:endParaRPr/>
          </a:p>
          <a:p>
            <a:pPr indent="0" lvl="1" marL="2286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Las tropas soviéticas liberan Kiev.</a:t>
            </a:r>
            <a:endParaRPr/>
          </a:p>
          <a:p>
            <a:pPr indent="101600" lvl="0" marL="0" marR="0" rtl="0" algn="just">
              <a:spcBef>
                <a:spcPts val="600"/>
              </a:spcBef>
              <a:spcAft>
                <a:spcPts val="0"/>
              </a:spcAft>
              <a:buClr>
                <a:schemeClr val="dk1"/>
              </a:buClr>
              <a:buSzPts val="1600"/>
              <a:buFont typeface="Arial"/>
              <a:buNone/>
            </a:pPr>
            <a:r>
              <a:t/>
            </a:r>
            <a:endParaRPr b="0" i="0" sz="16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28 noviembre 🡪 Conferencia de Teherán:</a:t>
            </a:r>
            <a:endParaRPr/>
          </a:p>
          <a:p>
            <a:pPr indent="0" lvl="1" marL="2286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Los presidentes Roosevelt, Churchill y Stalin se reúnen para decidir los métodos y estrategias para abrir un segundo frente contra Alemania desde occidente.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4"/>
          <p:cNvSpPr txBox="1"/>
          <p:nvPr/>
        </p:nvSpPr>
        <p:spPr>
          <a:xfrm>
            <a:off x="658542" y="245826"/>
            <a:ext cx="1798908" cy="6829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1944</a:t>
            </a:r>
            <a:endParaRPr/>
          </a:p>
        </p:txBody>
      </p:sp>
      <p:pic>
        <p:nvPicPr>
          <p:cNvPr descr="La caída de Roma" id="393" name="Google Shape;393;p34"/>
          <p:cNvPicPr preferRelativeResize="0"/>
          <p:nvPr/>
        </p:nvPicPr>
        <p:blipFill rotWithShape="1">
          <a:blip r:embed="rId3">
            <a:alphaModFix/>
          </a:blip>
          <a:srcRect b="0" l="0" r="0" t="45894"/>
          <a:stretch/>
        </p:blipFill>
        <p:spPr>
          <a:xfrm>
            <a:off x="5136507" y="3773010"/>
            <a:ext cx="6656962" cy="2850194"/>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394" name="Google Shape;394;p34"/>
          <p:cNvSpPr txBox="1"/>
          <p:nvPr/>
        </p:nvSpPr>
        <p:spPr>
          <a:xfrm>
            <a:off x="885825" y="763878"/>
            <a:ext cx="11150532" cy="3174044"/>
          </a:xfrm>
          <a:prstGeom prst="rect">
            <a:avLst/>
          </a:prstGeom>
          <a:noFill/>
          <a:ln>
            <a:noFill/>
          </a:ln>
        </p:spPr>
        <p:txBody>
          <a:bodyPr anchorCtr="0" anchor="ctr" bIns="45700" lIns="91425" spcFirstLastPara="1" rIns="91425" wrap="square" tIns="45700">
            <a:normAutofit/>
          </a:bodyPr>
          <a:lstStyle/>
          <a:p>
            <a:pPr indent="0" lvl="0" marL="0" marR="0" rtl="0" algn="just">
              <a:spcBef>
                <a:spcPts val="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22 de enero:</a:t>
            </a:r>
            <a:endParaRPr/>
          </a:p>
          <a:p>
            <a:pPr indent="0" lvl="1" marL="2286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Las tropas aliadas desembarcan con éxito cerca de Anzio, inmediatamente al sur de Roma.</a:t>
            </a:r>
            <a:endParaRPr/>
          </a:p>
          <a:p>
            <a:pPr indent="88900" lvl="0" marL="0" marR="0" rtl="0" algn="just">
              <a:spcBef>
                <a:spcPts val="600"/>
              </a:spcBef>
              <a:spcAft>
                <a:spcPts val="0"/>
              </a:spcAft>
              <a:buClr>
                <a:schemeClr val="dk1"/>
              </a:buClr>
              <a:buSzPts val="1400"/>
              <a:buFont typeface="Arial"/>
              <a:buNone/>
            </a:pPr>
            <a:r>
              <a:t/>
            </a:r>
            <a:endParaRPr b="0" i="0" sz="14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19 de marzo:</a:t>
            </a:r>
            <a:endParaRPr/>
          </a:p>
          <a:p>
            <a:pPr indent="0" lvl="1" marL="2286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Por temor a la intención de Hungría de abandonar la alianza del Eje, los alemanes ocupan Hungría y obligan a su regente, el almirante Miklos Horthy, a designar a un primer ministro proalemán.</a:t>
            </a:r>
            <a:endParaRPr/>
          </a:p>
          <a:p>
            <a:pPr indent="88900" lvl="0" marL="0" marR="0" rtl="0" algn="just">
              <a:spcBef>
                <a:spcPts val="600"/>
              </a:spcBef>
              <a:spcAft>
                <a:spcPts val="0"/>
              </a:spcAft>
              <a:buClr>
                <a:schemeClr val="dk1"/>
              </a:buClr>
              <a:buSzPts val="1400"/>
              <a:buFont typeface="Arial"/>
              <a:buNone/>
            </a:pPr>
            <a:r>
              <a:t/>
            </a:r>
            <a:endParaRPr b="0" i="0" sz="14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4 de junio:</a:t>
            </a:r>
            <a:endParaRPr/>
          </a:p>
          <a:p>
            <a:pPr indent="0" lvl="1" marL="2286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Las tropas aliadas liberan Roma. En seis semanas, los bombarderos anglo-estadounidenses por primera vez atacan blancos del este de Alemania.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5"/>
          <p:cNvSpPr txBox="1"/>
          <p:nvPr/>
        </p:nvSpPr>
        <p:spPr>
          <a:xfrm>
            <a:off x="614881" y="242926"/>
            <a:ext cx="2230156" cy="63098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1944</a:t>
            </a:r>
            <a:endParaRPr/>
          </a:p>
        </p:txBody>
      </p:sp>
      <p:pic>
        <p:nvPicPr>
          <p:cNvPr descr="Día D: la increíble ciencia detrás de la operación que cambió el curso de  la Segunda Guerra Mundial - BBC News Mundo" id="400" name="Google Shape;400;p35"/>
          <p:cNvPicPr preferRelativeResize="0"/>
          <p:nvPr/>
        </p:nvPicPr>
        <p:blipFill rotWithShape="1">
          <a:blip r:embed="rId3">
            <a:alphaModFix/>
          </a:blip>
          <a:srcRect b="0" l="26616" r="23372" t="0"/>
          <a:stretch/>
        </p:blipFill>
        <p:spPr>
          <a:xfrm>
            <a:off x="7582328" y="4129113"/>
            <a:ext cx="3339102" cy="2124075"/>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401" name="Google Shape;401;p35"/>
          <p:cNvSpPr txBox="1"/>
          <p:nvPr/>
        </p:nvSpPr>
        <p:spPr>
          <a:xfrm>
            <a:off x="804337" y="902482"/>
            <a:ext cx="11011426" cy="2991963"/>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6 de junio 🡪 Día D:</a:t>
            </a:r>
            <a:endParaRPr/>
          </a:p>
          <a:p>
            <a:pPr indent="0" lvl="1" marL="2286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Desembarco en Normandía. Los aliados desembarcan en las costas francesas de Normandía para avanzar sobre el frente occidental, abriendo un "segundo frente" contra los alemanes.</a:t>
            </a:r>
            <a:endParaRPr/>
          </a:p>
          <a:p>
            <a:pPr indent="88900" lvl="0" marL="0" marR="0" rtl="0" algn="just">
              <a:spcBef>
                <a:spcPts val="600"/>
              </a:spcBef>
              <a:spcAft>
                <a:spcPts val="0"/>
              </a:spcAft>
              <a:buClr>
                <a:schemeClr val="dk1"/>
              </a:buClr>
              <a:buSzPts val="1400"/>
              <a:buFont typeface="Arial"/>
              <a:buNone/>
            </a:pPr>
            <a:r>
              <a:t/>
            </a:r>
            <a:endParaRPr b="0" i="0" sz="14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22 de junio:</a:t>
            </a:r>
            <a:endParaRPr/>
          </a:p>
          <a:p>
            <a:pPr indent="0" lvl="1" marL="2286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Los soviéticos lanzan una ofensiva masiva en el este de Bielorrusia y destruyen el Centro del Grupo del Ejército Alemán; avanzan hacia el oeste rumbo al río Vístula frente a Varsovia, en el centro de Polonia, el 1 de agosto.</a:t>
            </a:r>
            <a:endParaRPr/>
          </a:p>
          <a:p>
            <a:pPr indent="88900" lvl="0" marL="0" marR="0" rtl="0" algn="just">
              <a:spcBef>
                <a:spcPts val="600"/>
              </a:spcBef>
              <a:spcAft>
                <a:spcPts val="0"/>
              </a:spcAft>
              <a:buClr>
                <a:schemeClr val="dk1"/>
              </a:buClr>
              <a:buSzPts val="1400"/>
              <a:buFont typeface="Arial"/>
              <a:buNone/>
            </a:pPr>
            <a:r>
              <a:t/>
            </a:r>
            <a:endParaRPr b="1" i="0" sz="14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25 de julio:</a:t>
            </a:r>
            <a:endParaRPr/>
          </a:p>
          <a:p>
            <a:pPr indent="0" lvl="1" marL="2286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Las fuerzas anglo-estadounidenses salen de la cabeza de playa de Normandía y avanzan rápidamente hacia el este rumbo a París.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6"/>
          <p:cNvSpPr txBox="1"/>
          <p:nvPr/>
        </p:nvSpPr>
        <p:spPr>
          <a:xfrm>
            <a:off x="566946" y="172145"/>
            <a:ext cx="1550425" cy="69711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1944</a:t>
            </a:r>
            <a:endParaRPr/>
          </a:p>
        </p:txBody>
      </p:sp>
      <p:sp>
        <p:nvSpPr>
          <p:cNvPr id="407" name="Google Shape;407;p36"/>
          <p:cNvSpPr txBox="1"/>
          <p:nvPr/>
        </p:nvSpPr>
        <p:spPr>
          <a:xfrm>
            <a:off x="709822" y="914138"/>
            <a:ext cx="11348828" cy="377952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15 de agosto:</a:t>
            </a:r>
            <a:br>
              <a:rPr b="1" i="0" lang="en-US" sz="1400" u="none" cap="none" strike="noStrike">
                <a:solidFill>
                  <a:srgbClr val="142B48"/>
                </a:solidFill>
                <a:latin typeface="Montserrat"/>
                <a:ea typeface="Montserrat"/>
                <a:cs typeface="Montserrat"/>
                <a:sym typeface="Montserrat"/>
              </a:rPr>
            </a:br>
            <a:r>
              <a:rPr b="0" i="0" lang="en-US" sz="1400" u="none" cap="none" strike="noStrike">
                <a:solidFill>
                  <a:srgbClr val="142B48"/>
                </a:solidFill>
                <a:latin typeface="Montserrat"/>
                <a:ea typeface="Montserrat"/>
                <a:cs typeface="Montserrat"/>
                <a:sym typeface="Montserrat"/>
              </a:rPr>
              <a:t>Las fuerzas aliadas desembarcan en el sur de Francia cerca a Niza y avanzan rápidamente hacia el río Rin con rumbo noreste.</a:t>
            </a:r>
            <a:br>
              <a:rPr b="0" i="0" lang="en-US" sz="1400" u="none" cap="none" strike="noStrike">
                <a:solidFill>
                  <a:srgbClr val="142B48"/>
                </a:solidFill>
                <a:latin typeface="Montserrat"/>
                <a:ea typeface="Montserrat"/>
                <a:cs typeface="Montserrat"/>
                <a:sym typeface="Montserrat"/>
              </a:rPr>
            </a:br>
            <a:endParaRPr b="0" i="0" sz="1400" u="none" cap="none" strike="noStrike">
              <a:solidFill>
                <a:srgbClr val="142B48"/>
              </a:solidFill>
              <a:latin typeface="Montserrat"/>
              <a:ea typeface="Montserrat"/>
              <a:cs typeface="Montserrat"/>
              <a:sym typeface="Montserrat"/>
            </a:endParaRPr>
          </a:p>
          <a:p>
            <a:pPr indent="-285750" lvl="0" marL="285750" marR="0" rtl="0" algn="l">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20 al 25 de agosto:</a:t>
            </a:r>
            <a:br>
              <a:rPr b="1" i="0" lang="en-US" sz="1400" u="none" cap="none" strike="noStrike">
                <a:solidFill>
                  <a:srgbClr val="142B48"/>
                </a:solidFill>
                <a:latin typeface="Montserrat"/>
                <a:ea typeface="Montserrat"/>
                <a:cs typeface="Montserrat"/>
                <a:sym typeface="Montserrat"/>
              </a:rPr>
            </a:br>
            <a:r>
              <a:rPr b="0" i="0" lang="en-US" sz="1400" u="none" cap="none" strike="noStrike">
                <a:solidFill>
                  <a:srgbClr val="142B48"/>
                </a:solidFill>
                <a:latin typeface="Montserrat"/>
                <a:ea typeface="Montserrat"/>
                <a:cs typeface="Montserrat"/>
                <a:sym typeface="Montserrat"/>
              </a:rPr>
              <a:t>Las tropas aliadas llegan a París. El 25 de agosto, las fuerzas francesas libres, con el apoyo de las tropas aliadas, ingresan a la capital francesa. En septiembre, los Aliados llegan a la frontera alemana. En diciembre, casi toda Francia, la mayor parte de Bélgica y parte del sur de Holanda, son liberadas.</a:t>
            </a:r>
            <a:endParaRPr/>
          </a:p>
          <a:p>
            <a:pPr indent="-196850" lvl="0" marL="285750" marR="0" rtl="0" algn="l">
              <a:spcBef>
                <a:spcPts val="600"/>
              </a:spcBef>
              <a:spcAft>
                <a:spcPts val="0"/>
              </a:spcAft>
              <a:buClr>
                <a:schemeClr val="dk1"/>
              </a:buClr>
              <a:buSzPts val="1400"/>
              <a:buFont typeface="Arial"/>
              <a:buNone/>
            </a:pPr>
            <a:r>
              <a:t/>
            </a:r>
            <a:endParaRPr b="0" i="0" sz="1400" u="none" cap="none" strike="noStrike">
              <a:solidFill>
                <a:srgbClr val="142B48"/>
              </a:solidFill>
              <a:latin typeface="Montserrat"/>
              <a:ea typeface="Montserrat"/>
              <a:cs typeface="Montserrat"/>
              <a:sym typeface="Montserrat"/>
            </a:endParaRPr>
          </a:p>
          <a:p>
            <a:pPr indent="-285750" lvl="0" marL="285750" marR="0" rtl="0" algn="l">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23 de agosto 🡪 liberación de París</a:t>
            </a:r>
            <a:endParaRPr b="1" i="0" sz="1400" u="none" cap="none" strike="noStrike">
              <a:solidFill>
                <a:srgbClr val="142B48"/>
              </a:solidFill>
              <a:latin typeface="Montserrat"/>
              <a:ea typeface="Montserrat"/>
              <a:cs typeface="Montserrat"/>
              <a:sym typeface="Montserrat"/>
            </a:endParaRPr>
          </a:p>
          <a:p>
            <a:pPr indent="0" lvl="1" marL="457200" marR="0" rtl="0" algn="l">
              <a:spcBef>
                <a:spcPts val="600"/>
              </a:spcBef>
              <a:spcAft>
                <a:spcPts val="0"/>
              </a:spcAft>
              <a:buNone/>
            </a:pPr>
            <a:r>
              <a:rPr b="0" i="0" lang="en-US" sz="1400" u="none" cap="none" strike="noStrike">
                <a:solidFill>
                  <a:srgbClr val="142B48"/>
                </a:solidFill>
                <a:latin typeface="Montserrat"/>
                <a:ea typeface="Montserrat"/>
                <a:cs typeface="Montserrat"/>
                <a:sym typeface="Montserrat"/>
              </a:rPr>
              <a:t>Luego de valientes acciones de la resistencia francesa, llegaron los Aliados y recuperaron la capital francesa. La población civil se abalanzaba sobre los soldados.</a:t>
            </a:r>
            <a:endParaRPr/>
          </a:p>
        </p:txBody>
      </p:sp>
      <p:pic>
        <p:nvPicPr>
          <p:cNvPr descr="París celebra el 75 aniversario de su liberación del yugo nazi |  Internacional" id="408" name="Google Shape;408;p36"/>
          <p:cNvPicPr preferRelativeResize="0"/>
          <p:nvPr/>
        </p:nvPicPr>
        <p:blipFill rotWithShape="1">
          <a:blip r:embed="rId3">
            <a:alphaModFix/>
          </a:blip>
          <a:srcRect b="0" l="0" r="0" t="0"/>
          <a:stretch/>
        </p:blipFill>
        <p:spPr>
          <a:xfrm>
            <a:off x="6096000" y="4068390"/>
            <a:ext cx="5306081" cy="252280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7"/>
          <p:cNvSpPr txBox="1"/>
          <p:nvPr/>
        </p:nvSpPr>
        <p:spPr>
          <a:xfrm>
            <a:off x="723927" y="236866"/>
            <a:ext cx="1610900" cy="66230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1944</a:t>
            </a:r>
            <a:endParaRPr/>
          </a:p>
        </p:txBody>
      </p:sp>
      <p:pic>
        <p:nvPicPr>
          <p:cNvPr descr="Segunda Guerra Mundial: cronología | Enciclopedia del Holocausto" id="414" name="Google Shape;414;p37"/>
          <p:cNvPicPr preferRelativeResize="0"/>
          <p:nvPr/>
        </p:nvPicPr>
        <p:blipFill rotWithShape="1">
          <a:blip r:embed="rId3">
            <a:alphaModFix/>
          </a:blip>
          <a:srcRect b="0" l="10154" r="21385" t="0"/>
          <a:stretch/>
        </p:blipFill>
        <p:spPr>
          <a:xfrm>
            <a:off x="6185043" y="3878375"/>
            <a:ext cx="5523542" cy="270280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415" name="Google Shape;415;p37"/>
          <p:cNvSpPr txBox="1"/>
          <p:nvPr/>
        </p:nvSpPr>
        <p:spPr>
          <a:xfrm>
            <a:off x="804337" y="1019899"/>
            <a:ext cx="10968563" cy="3752849"/>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29 de agosto al 27 de octubre:</a:t>
            </a:r>
            <a:endParaRPr/>
          </a:p>
          <a:p>
            <a:pPr indent="0" lvl="1" marL="2286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Bajo el mando del Consejo Nacional Eslovaco, formado tanto por comunistas como por no comunistas, las unidades de la resistencia clandestina eslovaca se levantan contra los alemanes y el régimen eslovaco fascista local. El 27 de octubre, los alemanes toman Banská Bystrica, los cuarteles generales del levantamiento, y ponen fin a la resistencia organizada.</a:t>
            </a:r>
            <a:endParaRPr/>
          </a:p>
          <a:p>
            <a:pPr indent="0" lvl="0" marL="0" marR="0" rtl="0" algn="just">
              <a:spcBef>
                <a:spcPts val="600"/>
              </a:spcBef>
              <a:spcAft>
                <a:spcPts val="0"/>
              </a:spcAft>
              <a:buNone/>
            </a:pPr>
            <a:r>
              <a:t/>
            </a:r>
            <a:endParaRPr b="0" i="0" sz="16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12 de septiembre:</a:t>
            </a:r>
            <a:endParaRPr/>
          </a:p>
          <a:p>
            <a:pPr indent="0" lvl="1" marL="2286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Finlandia concluye un armisticio con la Unión Soviética y abandona la alianza del Eje.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8"/>
          <p:cNvSpPr txBox="1"/>
          <p:nvPr/>
        </p:nvSpPr>
        <p:spPr>
          <a:xfrm>
            <a:off x="710941" y="233464"/>
            <a:ext cx="2003683" cy="6601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1944</a:t>
            </a:r>
            <a:endParaRPr/>
          </a:p>
        </p:txBody>
      </p:sp>
      <p:pic>
        <p:nvPicPr>
          <p:cNvPr descr="Batalla de las Ardenas - Wikipedia, la enciclopedia libre" id="421" name="Google Shape;421;p38"/>
          <p:cNvPicPr preferRelativeResize="0"/>
          <p:nvPr/>
        </p:nvPicPr>
        <p:blipFill rotWithShape="1">
          <a:blip r:embed="rId3">
            <a:alphaModFix/>
          </a:blip>
          <a:srcRect b="-2" l="20037" r="10833" t="0"/>
          <a:stretch/>
        </p:blipFill>
        <p:spPr>
          <a:xfrm>
            <a:off x="5874566" y="3742413"/>
            <a:ext cx="5416944" cy="268830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422" name="Google Shape;422;p38"/>
          <p:cNvSpPr txBox="1"/>
          <p:nvPr/>
        </p:nvSpPr>
        <p:spPr>
          <a:xfrm>
            <a:off x="900490" y="1011676"/>
            <a:ext cx="10800973" cy="2959337"/>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20 de octubre:</a:t>
            </a:r>
            <a:endParaRPr/>
          </a:p>
          <a:p>
            <a:pPr indent="0" lvl="1" marL="228600" marR="0" rtl="0" algn="just">
              <a:spcBef>
                <a:spcPts val="600"/>
              </a:spcBef>
              <a:spcAft>
                <a:spcPts val="0"/>
              </a:spcAft>
              <a:buNone/>
            </a:pPr>
            <a:r>
              <a:rPr b="0" i="0" lang="en-US" sz="1800" u="none" cap="none" strike="noStrike">
                <a:solidFill>
                  <a:srgbClr val="142B48"/>
                </a:solidFill>
                <a:latin typeface="Montserrat"/>
                <a:ea typeface="Montserrat"/>
                <a:cs typeface="Montserrat"/>
                <a:sym typeface="Montserrat"/>
              </a:rPr>
              <a:t>Las tropas estadounidenses desembarcan en Filipinas.</a:t>
            </a:r>
            <a:endParaRPr/>
          </a:p>
          <a:p>
            <a:pPr indent="114300" lvl="0" marL="0" marR="0" rtl="0" algn="just">
              <a:spcBef>
                <a:spcPts val="600"/>
              </a:spcBef>
              <a:spcAft>
                <a:spcPts val="0"/>
              </a:spcAft>
              <a:buClr>
                <a:schemeClr val="dk1"/>
              </a:buClr>
              <a:buSzPts val="1800"/>
              <a:buFont typeface="Arial"/>
              <a:buNone/>
            </a:pPr>
            <a:r>
              <a:t/>
            </a:r>
            <a:endParaRPr b="0" i="0" sz="18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16 de diciembre:</a:t>
            </a:r>
            <a:endParaRPr/>
          </a:p>
          <a:p>
            <a:pPr indent="0" lvl="1" marL="228600" marR="0" rtl="0" algn="just">
              <a:spcBef>
                <a:spcPts val="600"/>
              </a:spcBef>
              <a:spcAft>
                <a:spcPts val="0"/>
              </a:spcAft>
              <a:buNone/>
            </a:pPr>
            <a:r>
              <a:rPr b="0" i="0" lang="en-US" sz="1800" u="none" cap="none" strike="noStrike">
                <a:solidFill>
                  <a:srgbClr val="142B48"/>
                </a:solidFill>
                <a:latin typeface="Montserrat"/>
                <a:ea typeface="Montserrat"/>
                <a:cs typeface="Montserrat"/>
                <a:sym typeface="Montserrat"/>
              </a:rPr>
              <a:t>Los alemanes lanzan una ofensiva final en el oeste, conocida como la Batalla de las Ardenas, en un intento por reconquistar Bélgica y dividir las fuerzas Aliadas apostadas a lo largo de la frontera alemana. El 1 de enero de 1945, los alemanes están en retirada.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9"/>
          <p:cNvSpPr txBox="1"/>
          <p:nvPr/>
        </p:nvSpPr>
        <p:spPr>
          <a:xfrm>
            <a:off x="804874" y="317466"/>
            <a:ext cx="1809739" cy="62257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1945</a:t>
            </a:r>
            <a:endParaRPr/>
          </a:p>
        </p:txBody>
      </p:sp>
      <p:pic>
        <p:nvPicPr>
          <p:cNvPr descr="A 76 AÑOS. Día Internacional del Holocausto: aniversario de la liberación  de Auschwitz" id="428" name="Google Shape;428;p39"/>
          <p:cNvPicPr preferRelativeResize="0"/>
          <p:nvPr/>
        </p:nvPicPr>
        <p:blipFill rotWithShape="1">
          <a:blip r:embed="rId3">
            <a:alphaModFix/>
          </a:blip>
          <a:srcRect b="2" l="9788" r="21975" t="0"/>
          <a:stretch/>
        </p:blipFill>
        <p:spPr>
          <a:xfrm>
            <a:off x="7212458" y="4063860"/>
            <a:ext cx="3760342" cy="244164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429" name="Google Shape;429;p39"/>
          <p:cNvSpPr txBox="1"/>
          <p:nvPr/>
        </p:nvSpPr>
        <p:spPr>
          <a:xfrm>
            <a:off x="966793" y="868596"/>
            <a:ext cx="10806107" cy="294332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12 de enero:</a:t>
            </a:r>
            <a:endParaRPr/>
          </a:p>
          <a:p>
            <a:pPr indent="0" lvl="1" marL="2286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Los soviéticos lanzan una nueva ofensiva, liberan Varsovia y Cracovia en enero; el 13 de febrero, después de un sitio de dos meses, toman Budapest; a comienzos de abril expulsan de Hungría a los alemanes y sus  colaboradores húngaros; el 4 de abril, con la toma de Bratislava, obligan a Eslovaquia a rendirse; toman Viena el 13 de abril.</a:t>
            </a:r>
            <a:endParaRPr/>
          </a:p>
          <a:p>
            <a:pPr indent="88900" lvl="0" marL="0" marR="0" rtl="0" algn="just">
              <a:spcBef>
                <a:spcPts val="600"/>
              </a:spcBef>
              <a:spcAft>
                <a:spcPts val="0"/>
              </a:spcAft>
              <a:buClr>
                <a:schemeClr val="dk1"/>
              </a:buClr>
              <a:buSzPts val="1400"/>
              <a:buFont typeface="Arial"/>
              <a:buNone/>
            </a:pPr>
            <a:r>
              <a:t/>
            </a:r>
            <a:endParaRPr b="0" i="0" sz="14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17 de enero 🡪 URSS llega a Varsovia y es liberada.</a:t>
            </a:r>
            <a:endParaRPr/>
          </a:p>
          <a:p>
            <a:pPr indent="88900" lvl="0" marL="0" marR="0" rtl="0" algn="just">
              <a:spcBef>
                <a:spcPts val="600"/>
              </a:spcBef>
              <a:spcAft>
                <a:spcPts val="0"/>
              </a:spcAft>
              <a:buClr>
                <a:schemeClr val="dk1"/>
              </a:buClr>
              <a:buSzPts val="1400"/>
              <a:buFont typeface="Arial"/>
              <a:buNone/>
            </a:pPr>
            <a:r>
              <a:t/>
            </a:r>
            <a:endParaRPr b="0" i="0" sz="14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400"/>
              <a:buFont typeface="Arial"/>
              <a:buChar char="•"/>
            </a:pPr>
            <a:r>
              <a:rPr b="1" i="0" lang="en-US" sz="1400" u="none" cap="none" strike="noStrike">
                <a:solidFill>
                  <a:srgbClr val="142B48"/>
                </a:solidFill>
                <a:latin typeface="Montserrat"/>
                <a:ea typeface="Montserrat"/>
                <a:cs typeface="Montserrat"/>
                <a:sym typeface="Montserrat"/>
              </a:rPr>
              <a:t>18 de enero 🡪 abandono de Auschwitz y llegada de los soviéticos:</a:t>
            </a:r>
            <a:endParaRPr/>
          </a:p>
          <a:p>
            <a:pPr indent="0" lvl="1" marL="228600" marR="0" rtl="0" algn="just">
              <a:spcBef>
                <a:spcPts val="600"/>
              </a:spcBef>
              <a:spcAft>
                <a:spcPts val="0"/>
              </a:spcAft>
              <a:buNone/>
            </a:pPr>
            <a:r>
              <a:rPr b="0" i="0" lang="en-US" sz="1400" u="none" cap="none" strike="noStrike">
                <a:solidFill>
                  <a:srgbClr val="142B48"/>
                </a:solidFill>
                <a:latin typeface="Montserrat"/>
                <a:ea typeface="Montserrat"/>
                <a:cs typeface="Montserrat"/>
                <a:sym typeface="Montserrat"/>
              </a:rPr>
              <a:t>Cuando el ejército ruso avanzaba a pasos agigantados hacia Polonia para liberar Auschwitz, los nazis decidieron volar los crematorios. A su vez, se deshicieron de toda la documentación existente sobre la ingente cantidad de muertos. Solo nueve días después, las tropas rusas liberaron a los pocos prisioneros que quedaban.</a:t>
            </a:r>
            <a:endParaRPr/>
          </a:p>
          <a:p>
            <a:pPr indent="88900" lvl="0" marL="0" marR="0" rtl="0" algn="just">
              <a:spcBef>
                <a:spcPts val="600"/>
              </a:spcBef>
              <a:spcAft>
                <a:spcPts val="0"/>
              </a:spcAft>
              <a:buClr>
                <a:schemeClr val="dk1"/>
              </a:buClr>
              <a:buSzPts val="1400"/>
              <a:buFont typeface="Arial"/>
              <a:buNone/>
            </a:pPr>
            <a:r>
              <a:t/>
            </a:r>
            <a:endParaRPr b="0" i="0" sz="1400" u="none" cap="none" strike="noStrike">
              <a:solidFill>
                <a:srgbClr val="142B4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p:nvPr/>
        </p:nvSpPr>
        <p:spPr>
          <a:xfrm>
            <a:off x="7836673" y="3118428"/>
            <a:ext cx="3907652" cy="3618675"/>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4"/>
          <p:cNvSpPr txBox="1"/>
          <p:nvPr/>
        </p:nvSpPr>
        <p:spPr>
          <a:xfrm>
            <a:off x="609600" y="280389"/>
            <a:ext cx="11349038" cy="2800767"/>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7 de abril 🡪 Ley de restitución de las funciones profesionales de la nación a su base:</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Exclusión de los judíos de la función pública y la enseñanza.</a:t>
            </a:r>
            <a:endParaRPr/>
          </a:p>
          <a:p>
            <a:pPr indent="0" lvl="1" marL="457200" marR="0" rtl="0" algn="just">
              <a:spcBef>
                <a:spcPts val="0"/>
              </a:spcBef>
              <a:spcAft>
                <a:spcPts val="0"/>
              </a:spcAft>
              <a:buNone/>
            </a:pPr>
            <a:r>
              <a:t/>
            </a:r>
            <a:endParaRPr b="0" i="0" sz="16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10 de mayo 🡪 quema pública de libros:</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El Ministro de propaganda, Goebbels, organiza la quema pública de libros de autores judíos y de otros escritores "indeseables" para los ideales nazis en toda Alemania.</a:t>
            </a:r>
            <a:endParaRPr/>
          </a:p>
          <a:p>
            <a:pPr indent="0" lvl="1" marL="457200" marR="0" rtl="0" algn="just">
              <a:spcBef>
                <a:spcPts val="0"/>
              </a:spcBef>
              <a:spcAft>
                <a:spcPts val="0"/>
              </a:spcAft>
              <a:buNone/>
            </a:pPr>
            <a:r>
              <a:t/>
            </a:r>
            <a:endParaRPr b="0" i="0" sz="16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 de octubre 🡪 Alemania se retira de la sociedad de las naciones:</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La Sociedad de las Naciones se había conformado tras la Primera Guerra Mundial. El objetivo de este organismo era proteger y velar por la paz mundial. Alemania había sido incorporada recién en el año 1925. Nueves meses después del ascenso de Hitler, este país decidió retirarse de la misma.</a:t>
            </a:r>
            <a:endParaRPr b="0" i="0" sz="1600" u="none" cap="none" strike="noStrike">
              <a:solidFill>
                <a:srgbClr val="142B48"/>
              </a:solidFill>
              <a:latin typeface="Montserrat"/>
              <a:ea typeface="Montserrat"/>
              <a:cs typeface="Montserrat"/>
              <a:sym typeface="Montserrat"/>
            </a:endParaRPr>
          </a:p>
        </p:txBody>
      </p:sp>
      <p:sp>
        <p:nvSpPr>
          <p:cNvPr id="116" name="Google Shape;116;p4"/>
          <p:cNvSpPr txBox="1"/>
          <p:nvPr/>
        </p:nvSpPr>
        <p:spPr>
          <a:xfrm>
            <a:off x="8636534" y="3457576"/>
            <a:ext cx="23079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Montserrat"/>
                <a:ea typeface="Montserrat"/>
                <a:cs typeface="Montserrat"/>
                <a:sym typeface="Montserrat"/>
              </a:rPr>
              <a:t>1933</a:t>
            </a:r>
            <a:endParaRPr/>
          </a:p>
        </p:txBody>
      </p:sp>
      <p:pic>
        <p:nvPicPr>
          <p:cNvPr descr="10 de mayo 1933: quema de libros por los nazis | Historia | DW | 10.05.2013" id="117" name="Google Shape;117;p4"/>
          <p:cNvPicPr preferRelativeResize="0"/>
          <p:nvPr/>
        </p:nvPicPr>
        <p:blipFill rotWithShape="1">
          <a:blip r:embed="rId3">
            <a:alphaModFix/>
          </a:blip>
          <a:srcRect b="0" l="0" r="0" t="0"/>
          <a:stretch/>
        </p:blipFill>
        <p:spPr>
          <a:xfrm>
            <a:off x="8409375" y="4426206"/>
            <a:ext cx="2824312" cy="158968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40"/>
          <p:cNvPicPr preferRelativeResize="0"/>
          <p:nvPr/>
        </p:nvPicPr>
        <p:blipFill rotWithShape="1">
          <a:blip r:embed="rId3">
            <a:alphaModFix/>
          </a:blip>
          <a:srcRect b="-1" l="21929" r="9334" t="0"/>
          <a:stretch/>
        </p:blipFill>
        <p:spPr>
          <a:xfrm>
            <a:off x="5943914" y="3690230"/>
            <a:ext cx="4328799" cy="2967204"/>
          </a:xfrm>
          <a:prstGeom prst="rect">
            <a:avLst/>
          </a:prstGeom>
          <a:noFill/>
          <a:ln>
            <a:noFill/>
          </a:ln>
        </p:spPr>
      </p:pic>
      <p:sp>
        <p:nvSpPr>
          <p:cNvPr id="435" name="Google Shape;435;p40"/>
          <p:cNvSpPr txBox="1"/>
          <p:nvPr/>
        </p:nvSpPr>
        <p:spPr>
          <a:xfrm>
            <a:off x="789907" y="183242"/>
            <a:ext cx="1838993" cy="94116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1945</a:t>
            </a:r>
            <a:endParaRPr/>
          </a:p>
        </p:txBody>
      </p:sp>
      <p:sp>
        <p:nvSpPr>
          <p:cNvPr id="436" name="Google Shape;436;p40"/>
          <p:cNvSpPr txBox="1"/>
          <p:nvPr/>
        </p:nvSpPr>
        <p:spPr>
          <a:xfrm>
            <a:off x="964170" y="993686"/>
            <a:ext cx="10651568" cy="2649992"/>
          </a:xfrm>
          <a:prstGeom prst="rect">
            <a:avLst/>
          </a:prstGeom>
          <a:noFill/>
          <a:ln>
            <a:noFill/>
          </a:ln>
        </p:spPr>
        <p:txBody>
          <a:bodyPr anchorCtr="0" anchor="t" bIns="45700" lIns="91425" spcFirstLastPara="1" rIns="91425" wrap="square" tIns="45700">
            <a:normAutofit fontScale="92500" lnSpcReduction="20000"/>
          </a:bodyPr>
          <a:lstStyle/>
          <a:p>
            <a:pPr indent="-31" lvl="0" marL="0" marR="0" rtl="0" algn="l">
              <a:lnSpc>
                <a:spcPct val="120000"/>
              </a:lnSpc>
              <a:spcBef>
                <a:spcPts val="0"/>
              </a:spcBef>
              <a:spcAft>
                <a:spcPts val="0"/>
              </a:spcAft>
              <a:buClr>
                <a:schemeClr val="dk1"/>
              </a:buClr>
              <a:buSzPct val="100000"/>
              <a:buFont typeface="Arial"/>
              <a:buChar char="•"/>
            </a:pPr>
            <a:r>
              <a:rPr b="1" i="0" lang="en-US" sz="1700" u="none" cap="none" strike="noStrike">
                <a:solidFill>
                  <a:schemeClr val="dk1"/>
                </a:solidFill>
                <a:latin typeface="Montserrat"/>
                <a:ea typeface="Montserrat"/>
                <a:cs typeface="Montserrat"/>
                <a:sym typeface="Montserrat"/>
              </a:rPr>
              <a:t>7 de marzo:</a:t>
            </a:r>
            <a:endParaRPr/>
          </a:p>
          <a:p>
            <a:pPr indent="0" lvl="1" marL="228600" marR="0" rtl="0" algn="l">
              <a:lnSpc>
                <a:spcPct val="120000"/>
              </a:lnSpc>
              <a:spcBef>
                <a:spcPts val="600"/>
              </a:spcBef>
              <a:spcAft>
                <a:spcPts val="0"/>
              </a:spcAft>
              <a:buNone/>
            </a:pPr>
            <a:r>
              <a:rPr b="0" i="0" lang="en-US" sz="1700" u="none" cap="none" strike="noStrike">
                <a:solidFill>
                  <a:schemeClr val="dk1"/>
                </a:solidFill>
                <a:latin typeface="Montserrat"/>
                <a:ea typeface="Montserrat"/>
                <a:cs typeface="Montserrat"/>
                <a:sym typeface="Montserrat"/>
              </a:rPr>
              <a:t>Las tropas estadounidenses cruzan el río Rin en Remagen.</a:t>
            </a:r>
            <a:endParaRPr/>
          </a:p>
          <a:p>
            <a:pPr indent="99822" lvl="0" marL="0" marR="0" rtl="0" algn="l">
              <a:lnSpc>
                <a:spcPct val="120000"/>
              </a:lnSpc>
              <a:spcBef>
                <a:spcPts val="600"/>
              </a:spcBef>
              <a:spcAft>
                <a:spcPts val="0"/>
              </a:spcAft>
              <a:buClr>
                <a:schemeClr val="dk1"/>
              </a:buClr>
              <a:buSzPct val="100000"/>
              <a:buFont typeface="Arial"/>
              <a:buNone/>
            </a:pPr>
            <a:r>
              <a:t/>
            </a:r>
            <a:endParaRPr b="1" i="0" sz="1700" u="none" cap="none" strike="noStrike">
              <a:solidFill>
                <a:schemeClr val="dk1"/>
              </a:solidFill>
              <a:latin typeface="Montserrat"/>
              <a:ea typeface="Montserrat"/>
              <a:cs typeface="Montserrat"/>
              <a:sym typeface="Montserrat"/>
            </a:endParaRPr>
          </a:p>
          <a:p>
            <a:pPr indent="-31" lvl="0" marL="0" marR="0" rtl="0" algn="l">
              <a:lnSpc>
                <a:spcPct val="120000"/>
              </a:lnSpc>
              <a:spcBef>
                <a:spcPts val="600"/>
              </a:spcBef>
              <a:spcAft>
                <a:spcPts val="0"/>
              </a:spcAft>
              <a:buClr>
                <a:schemeClr val="dk1"/>
              </a:buClr>
              <a:buSzPct val="100000"/>
              <a:buFont typeface="Arial"/>
              <a:buChar char="•"/>
            </a:pPr>
            <a:r>
              <a:rPr b="1" i="0" lang="en-US" sz="1700" u="none" cap="none" strike="noStrike">
                <a:solidFill>
                  <a:schemeClr val="dk1"/>
                </a:solidFill>
                <a:latin typeface="Montserrat"/>
                <a:ea typeface="Montserrat"/>
                <a:cs typeface="Montserrat"/>
                <a:sym typeface="Montserrat"/>
              </a:rPr>
              <a:t>16 de abril:</a:t>
            </a:r>
            <a:endParaRPr/>
          </a:p>
          <a:p>
            <a:pPr indent="0" lvl="1" marL="228600" marR="0" rtl="0" algn="l">
              <a:lnSpc>
                <a:spcPct val="120000"/>
              </a:lnSpc>
              <a:spcBef>
                <a:spcPts val="600"/>
              </a:spcBef>
              <a:spcAft>
                <a:spcPts val="0"/>
              </a:spcAft>
              <a:buNone/>
            </a:pPr>
            <a:r>
              <a:rPr b="0" i="0" lang="en-US" sz="1700" u="none" cap="none" strike="noStrike">
                <a:solidFill>
                  <a:schemeClr val="dk1"/>
                </a:solidFill>
                <a:latin typeface="Montserrat"/>
                <a:ea typeface="Montserrat"/>
                <a:cs typeface="Montserrat"/>
                <a:sym typeface="Montserrat"/>
              </a:rPr>
              <a:t>Los soviéticos lanzan su ofensiva final y rodean Berlín.</a:t>
            </a:r>
            <a:endParaRPr/>
          </a:p>
          <a:p>
            <a:pPr indent="0" lvl="0" marL="0" marR="0" rtl="0" algn="l">
              <a:lnSpc>
                <a:spcPct val="120000"/>
              </a:lnSpc>
              <a:spcBef>
                <a:spcPts val="600"/>
              </a:spcBef>
              <a:spcAft>
                <a:spcPts val="0"/>
              </a:spcAft>
              <a:buNone/>
            </a:pPr>
            <a:r>
              <a:t/>
            </a:r>
            <a:endParaRPr b="0" i="0" sz="1700" u="none" cap="none" strike="noStrike">
              <a:solidFill>
                <a:schemeClr val="dk1"/>
              </a:solidFill>
              <a:latin typeface="Montserrat"/>
              <a:ea typeface="Montserrat"/>
              <a:cs typeface="Montserrat"/>
              <a:sym typeface="Montserrat"/>
            </a:endParaRPr>
          </a:p>
          <a:p>
            <a:pPr indent="-31" lvl="0" marL="0" marR="0" rtl="0" algn="l">
              <a:lnSpc>
                <a:spcPct val="120000"/>
              </a:lnSpc>
              <a:spcBef>
                <a:spcPts val="600"/>
              </a:spcBef>
              <a:spcAft>
                <a:spcPts val="0"/>
              </a:spcAft>
              <a:buClr>
                <a:schemeClr val="dk1"/>
              </a:buClr>
              <a:buSzPct val="100000"/>
              <a:buFont typeface="Arial"/>
              <a:buChar char="•"/>
            </a:pPr>
            <a:r>
              <a:rPr b="1" i="0" lang="en-US" sz="1700" u="none" cap="none" strike="noStrike">
                <a:solidFill>
                  <a:schemeClr val="dk1"/>
                </a:solidFill>
                <a:latin typeface="Montserrat"/>
                <a:ea typeface="Montserrat"/>
                <a:cs typeface="Montserrat"/>
                <a:sym typeface="Montserrat"/>
              </a:rPr>
              <a:t>30 abril 🡪 Hitler y Eva Braun se suicidan:</a:t>
            </a:r>
            <a:endParaRPr/>
          </a:p>
          <a:p>
            <a:pPr indent="0" lvl="1" marL="228600" marR="0" rtl="0" algn="l">
              <a:lnSpc>
                <a:spcPct val="120000"/>
              </a:lnSpc>
              <a:spcBef>
                <a:spcPts val="600"/>
              </a:spcBef>
              <a:spcAft>
                <a:spcPts val="0"/>
              </a:spcAft>
              <a:buNone/>
            </a:pPr>
            <a:r>
              <a:rPr b="0" i="0" lang="en-US" sz="1700" u="none" cap="none" strike="noStrike">
                <a:solidFill>
                  <a:schemeClr val="dk1"/>
                </a:solidFill>
                <a:latin typeface="Montserrat"/>
                <a:ea typeface="Montserrat"/>
                <a:cs typeface="Montserrat"/>
                <a:sym typeface="Montserrat"/>
              </a:rPr>
              <a:t>Hitler se suicida con un tiro en la cabeza, y ella envenenada con cianuro.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1"/>
          <p:cNvSpPr txBox="1"/>
          <p:nvPr/>
        </p:nvSpPr>
        <p:spPr>
          <a:xfrm>
            <a:off x="822202" y="268170"/>
            <a:ext cx="2235323" cy="66989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400" u="none" cap="none" strike="noStrike">
                <a:solidFill>
                  <a:srgbClr val="00AAA7"/>
                </a:solidFill>
                <a:latin typeface="Montserrat"/>
                <a:ea typeface="Montserrat"/>
                <a:cs typeface="Montserrat"/>
                <a:sym typeface="Montserrat"/>
              </a:rPr>
              <a:t>1945</a:t>
            </a:r>
            <a:endParaRPr/>
          </a:p>
        </p:txBody>
      </p:sp>
      <p:pic>
        <p:nvPicPr>
          <p:cNvPr descr="Qué estamos olvidando en la celebración del fin de la Segunda Guerra Mundial?  | Babelia | EL PAÍS" id="442" name="Google Shape;442;p41"/>
          <p:cNvPicPr preferRelativeResize="0"/>
          <p:nvPr/>
        </p:nvPicPr>
        <p:blipFill rotWithShape="1">
          <a:blip r:embed="rId3">
            <a:alphaModFix/>
          </a:blip>
          <a:srcRect b="1" l="0" r="43098" t="0"/>
          <a:stretch/>
        </p:blipFill>
        <p:spPr>
          <a:xfrm>
            <a:off x="7952198" y="3599026"/>
            <a:ext cx="3776229" cy="274469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443" name="Google Shape;443;p41"/>
          <p:cNvSpPr txBox="1"/>
          <p:nvPr/>
        </p:nvSpPr>
        <p:spPr>
          <a:xfrm>
            <a:off x="822202" y="938061"/>
            <a:ext cx="10906225" cy="244721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2 de mayo 🡪 captura de Berlín y rendición de los alemanes:</a:t>
            </a:r>
            <a:endParaRPr/>
          </a:p>
          <a:p>
            <a:pPr indent="0" lvl="1" marL="2286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El 2 de mayo de 1945 las fuerzas soviéticas consiguen avanzar sobre Berlín. Cinco días más tarde, los alemanes se rinden ante los Aliados.</a:t>
            </a:r>
            <a:endParaRPr/>
          </a:p>
          <a:p>
            <a:pPr indent="101600" lvl="0" marL="0" marR="0" rtl="0" algn="just">
              <a:spcBef>
                <a:spcPts val="600"/>
              </a:spcBef>
              <a:spcAft>
                <a:spcPts val="0"/>
              </a:spcAft>
              <a:buClr>
                <a:schemeClr val="dk1"/>
              </a:buClr>
              <a:buSzPts val="1600"/>
              <a:buFont typeface="Arial"/>
              <a:buNone/>
            </a:pPr>
            <a:r>
              <a:t/>
            </a:r>
            <a:endParaRPr b="1" i="0" sz="16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7 de mayo:</a:t>
            </a:r>
            <a:endParaRPr/>
          </a:p>
          <a:p>
            <a:pPr indent="0" lvl="0" marL="0" marR="0" rtl="0" algn="just">
              <a:spcBef>
                <a:spcPts val="600"/>
              </a:spcBef>
              <a:spcAft>
                <a:spcPts val="0"/>
              </a:spcAft>
              <a:buClr>
                <a:srgbClr val="142B48"/>
              </a:buClr>
              <a:buSzPts val="1600"/>
              <a:buFont typeface="Arial"/>
              <a:buChar char="•"/>
            </a:pPr>
            <a:r>
              <a:rPr b="0" i="0" lang="en-US" sz="1600" u="none" cap="none" strike="noStrike">
                <a:solidFill>
                  <a:srgbClr val="142B48"/>
                </a:solidFill>
                <a:latin typeface="Montserrat"/>
                <a:ea typeface="Montserrat"/>
                <a:cs typeface="Montserrat"/>
                <a:sym typeface="Montserrat"/>
              </a:rPr>
              <a:t>Alemania se rinde ante los Aliados occidentales.</a:t>
            </a:r>
            <a:endParaRPr/>
          </a:p>
          <a:p>
            <a:pPr indent="101600" lvl="0" marL="0" marR="0" rtl="0" algn="just">
              <a:spcBef>
                <a:spcPts val="600"/>
              </a:spcBef>
              <a:spcAft>
                <a:spcPts val="0"/>
              </a:spcAft>
              <a:buClr>
                <a:schemeClr val="dk1"/>
              </a:buClr>
              <a:buSzPts val="1600"/>
              <a:buFont typeface="Arial"/>
              <a:buNone/>
            </a:pPr>
            <a:r>
              <a:t/>
            </a:r>
            <a:endParaRPr b="0" i="0" sz="1600" u="none" cap="none" strike="noStrike">
              <a:solidFill>
                <a:srgbClr val="142B48"/>
              </a:solidFill>
              <a:latin typeface="Montserrat"/>
              <a:ea typeface="Montserrat"/>
              <a:cs typeface="Montserrat"/>
              <a:sym typeface="Montserrat"/>
            </a:endParaRPr>
          </a:p>
          <a:p>
            <a:pPr indent="0" lvl="0" marL="0" marR="0" rtl="0" algn="just">
              <a:spcBef>
                <a:spcPts val="60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8 de mayo 🡪 final oficial de la Seunda Guerra Mundial:</a:t>
            </a:r>
            <a:endParaRPr/>
          </a:p>
          <a:p>
            <a:pPr indent="0" lvl="1" marL="228600" marR="0" rtl="0" algn="just">
              <a:spcBef>
                <a:spcPts val="600"/>
              </a:spcBef>
              <a:spcAft>
                <a:spcPts val="0"/>
              </a:spcAft>
              <a:buNone/>
            </a:pPr>
            <a:r>
              <a:rPr b="0" i="0" lang="en-US" sz="1600" u="none" cap="none" strike="noStrike">
                <a:solidFill>
                  <a:srgbClr val="142B48"/>
                </a:solidFill>
                <a:latin typeface="Montserrat"/>
                <a:ea typeface="Montserrat"/>
                <a:cs typeface="Montserrat"/>
                <a:sym typeface="Montserrat"/>
              </a:rPr>
              <a:t>El 8 de mayo de 1945, la guerra en Europa termina oficialmente.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p:nvPr/>
        </p:nvSpPr>
        <p:spPr>
          <a:xfrm>
            <a:off x="7836673" y="3118428"/>
            <a:ext cx="3907652" cy="3618675"/>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5"/>
          <p:cNvSpPr txBox="1"/>
          <p:nvPr/>
        </p:nvSpPr>
        <p:spPr>
          <a:xfrm>
            <a:off x="7594359" y="4543044"/>
            <a:ext cx="23079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Montserrat"/>
                <a:ea typeface="Montserrat"/>
                <a:cs typeface="Montserrat"/>
                <a:sym typeface="Montserrat"/>
              </a:rPr>
              <a:t>1934</a:t>
            </a:r>
            <a:endParaRPr/>
          </a:p>
        </p:txBody>
      </p:sp>
      <p:sp>
        <p:nvSpPr>
          <p:cNvPr id="124" name="Google Shape;124;p5"/>
          <p:cNvSpPr txBox="1"/>
          <p:nvPr/>
        </p:nvSpPr>
        <p:spPr>
          <a:xfrm>
            <a:off x="628073" y="182243"/>
            <a:ext cx="11244840" cy="313932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1 de mayo 🡪 Der Stürmer, el periódico antisemita es fundado.</a:t>
            </a:r>
            <a:endParaRPr/>
          </a:p>
          <a:p>
            <a:pPr indent="0" lvl="0" marL="0" marR="0" rtl="0" algn="just">
              <a:spcBef>
                <a:spcPts val="0"/>
              </a:spcBef>
              <a:spcAft>
                <a:spcPts val="0"/>
              </a:spcAft>
              <a:buNone/>
            </a:pPr>
            <a:r>
              <a:t/>
            </a:r>
            <a:endParaRPr b="1" i="0" sz="18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30 de junio 🡪 Noche de los cuchillos largos:</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Conocida también como la Operación Colibrí, la Noche de los cuchillos largos fue el asesinato y arresto de miembros de la SA (Sturmabteilung), organización paramilitar nazi liderada por Ernst Rohm, que no apoyaba a Hitler. Se culpó de estos crímenes a miembros de la Gestapo (policía secreta) y las SS (cuerpo de élite nazi).</a:t>
            </a:r>
            <a:endParaRPr/>
          </a:p>
          <a:p>
            <a:pPr indent="0" lvl="1" marL="457200" marR="0" rtl="0" algn="just">
              <a:spcBef>
                <a:spcPts val="0"/>
              </a:spcBef>
              <a:spcAft>
                <a:spcPts val="0"/>
              </a:spcAft>
              <a:buNone/>
            </a:pPr>
            <a:r>
              <a:t/>
            </a:r>
            <a:endParaRPr b="0" i="0" sz="18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2 de agosto 🡪 muerte de Paul Von Hindenburg:</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Al morir el presidente Hindenburg, Hitler se convierte en Jefe de Estado y exige que se le jure fidelidad.</a:t>
            </a:r>
            <a:endParaRPr b="0" i="0" sz="1800" u="none" cap="none" strike="noStrike">
              <a:solidFill>
                <a:srgbClr val="142B48"/>
              </a:solidFill>
              <a:latin typeface="Montserrat"/>
              <a:ea typeface="Montserrat"/>
              <a:cs typeface="Montserrat"/>
              <a:sym typeface="Montserrat"/>
            </a:endParaRPr>
          </a:p>
        </p:txBody>
      </p:sp>
      <p:pic>
        <p:nvPicPr>
          <p:cNvPr descr="Paul von Hindenburg" id="125" name="Google Shape;125;p5"/>
          <p:cNvPicPr preferRelativeResize="0"/>
          <p:nvPr/>
        </p:nvPicPr>
        <p:blipFill rotWithShape="1">
          <a:blip r:embed="rId3">
            <a:alphaModFix/>
          </a:blip>
          <a:srcRect b="0" l="0" r="0" t="0"/>
          <a:stretch/>
        </p:blipFill>
        <p:spPr>
          <a:xfrm>
            <a:off x="9605574" y="3788194"/>
            <a:ext cx="1452951" cy="22791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p:nvPr/>
        </p:nvSpPr>
        <p:spPr>
          <a:xfrm>
            <a:off x="7836672" y="3642304"/>
            <a:ext cx="3249722" cy="3084990"/>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6"/>
          <p:cNvSpPr txBox="1"/>
          <p:nvPr/>
        </p:nvSpPr>
        <p:spPr>
          <a:xfrm>
            <a:off x="8635402" y="3736719"/>
            <a:ext cx="165226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Calibri"/>
                <a:ea typeface="Calibri"/>
                <a:cs typeface="Calibri"/>
                <a:sym typeface="Calibri"/>
              </a:rPr>
              <a:t>1935</a:t>
            </a:r>
            <a:endParaRPr/>
          </a:p>
        </p:txBody>
      </p:sp>
      <p:sp>
        <p:nvSpPr>
          <p:cNvPr id="132" name="Google Shape;132;p6"/>
          <p:cNvSpPr txBox="1"/>
          <p:nvPr/>
        </p:nvSpPr>
        <p:spPr>
          <a:xfrm>
            <a:off x="719143" y="85728"/>
            <a:ext cx="11125199" cy="378565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16 de marzo 🡪 Alemania se rearma:</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El Tratado de Versalles de 1919 había impuesto ciertas condiciones a Alemania. Entre ellas, debía desarmarse, realizar concesiones territoriales y pagar indemnizaciones. Hitler desobedece y comienza el rearme alemán.</a:t>
            </a:r>
            <a:endParaRPr/>
          </a:p>
          <a:p>
            <a:pPr indent="0" lvl="1" marL="457200" marR="0" rtl="0" algn="just">
              <a:spcBef>
                <a:spcPts val="0"/>
              </a:spcBef>
              <a:spcAft>
                <a:spcPts val="0"/>
              </a:spcAft>
              <a:buNone/>
            </a:pPr>
            <a:r>
              <a:t/>
            </a:r>
            <a:endParaRPr b="0" i="0" sz="16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 de mayo 🡪 se excluye a los no arios del servicio militar obligatorio.</a:t>
            </a:r>
            <a:endParaRPr/>
          </a:p>
          <a:p>
            <a:pPr indent="-184150" lvl="0" marL="285750" marR="0" rtl="0" algn="just">
              <a:spcBef>
                <a:spcPts val="0"/>
              </a:spcBef>
              <a:spcAft>
                <a:spcPts val="0"/>
              </a:spcAft>
              <a:buClr>
                <a:schemeClr val="dk1"/>
              </a:buClr>
              <a:buSzPts val="1600"/>
              <a:buFont typeface="Arial"/>
              <a:buNone/>
            </a:pPr>
            <a:r>
              <a:t/>
            </a:r>
            <a:endParaRPr b="1" i="0" sz="16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15 de septiembre 🡪 Leyes de Núremberg:</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Redactadas por Wilhelm Frick (Ministro de Interior), se incorporan una importante cantidad de leyes antisemitas en un acto del Partido Nazi en la ciudad de Núremberg. Se definía quién era judío, los tipos de matrimonios, y la ley de protección de sangre y honor alemanes.</a:t>
            </a:r>
            <a:endParaRPr/>
          </a:p>
          <a:p>
            <a:pPr indent="0" lvl="1" marL="457200" marR="0" rtl="0" algn="just">
              <a:spcBef>
                <a:spcPts val="0"/>
              </a:spcBef>
              <a:spcAft>
                <a:spcPts val="0"/>
              </a:spcAft>
              <a:buNone/>
            </a:pPr>
            <a:r>
              <a:t/>
            </a:r>
            <a:endParaRPr b="0" i="0" sz="16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600"/>
              <a:buFont typeface="Arial"/>
              <a:buChar char="•"/>
            </a:pPr>
            <a:r>
              <a:rPr b="1" i="0" lang="en-US" sz="1600" u="none" cap="none" strike="noStrike">
                <a:solidFill>
                  <a:srgbClr val="142B48"/>
                </a:solidFill>
                <a:latin typeface="Montserrat"/>
                <a:ea typeface="Montserrat"/>
                <a:cs typeface="Montserrat"/>
                <a:sym typeface="Montserrat"/>
              </a:rPr>
              <a:t>14 de noviembre 🡪 primer decreto de implementación de la ley de ciudadanía de Reich:</a:t>
            </a:r>
            <a:endParaRPr/>
          </a:p>
          <a:p>
            <a:pPr indent="0" lvl="1" marL="457200" marR="0" rtl="0" algn="just">
              <a:spcBef>
                <a:spcPts val="0"/>
              </a:spcBef>
              <a:spcAft>
                <a:spcPts val="0"/>
              </a:spcAft>
              <a:buNone/>
            </a:pPr>
            <a:r>
              <a:rPr b="0" i="0" lang="en-US" sz="1600" u="none" cap="none" strike="noStrike">
                <a:solidFill>
                  <a:srgbClr val="142B48"/>
                </a:solidFill>
                <a:latin typeface="Montserrat"/>
                <a:ea typeface="Montserrat"/>
                <a:cs typeface="Montserrat"/>
                <a:sym typeface="Montserrat"/>
              </a:rPr>
              <a:t>Se regula la Ley de Ciudadanía del Reich del 15 de septiembre de 1935. Los espacios se cierran para los judíos.</a:t>
            </a:r>
            <a:endParaRPr b="0" i="0" sz="1600" u="none" cap="none" strike="noStrike">
              <a:solidFill>
                <a:srgbClr val="142B48"/>
              </a:solidFill>
              <a:latin typeface="Montserrat"/>
              <a:ea typeface="Montserrat"/>
              <a:cs typeface="Montserrat"/>
              <a:sym typeface="Montserrat"/>
            </a:endParaRPr>
          </a:p>
        </p:txBody>
      </p:sp>
      <p:pic>
        <p:nvPicPr>
          <p:cNvPr descr="Las leyes raciales de Nuremberg | Enciclopedia del Holocausto" id="133" name="Google Shape;133;p6"/>
          <p:cNvPicPr preferRelativeResize="0"/>
          <p:nvPr/>
        </p:nvPicPr>
        <p:blipFill rotWithShape="1">
          <a:blip r:embed="rId3">
            <a:alphaModFix/>
          </a:blip>
          <a:srcRect b="0" l="0" r="0" t="0"/>
          <a:stretch/>
        </p:blipFill>
        <p:spPr>
          <a:xfrm>
            <a:off x="8494604" y="4600575"/>
            <a:ext cx="2060929" cy="15566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p:nvPr/>
        </p:nvSpPr>
        <p:spPr>
          <a:xfrm>
            <a:off x="7836673" y="3262833"/>
            <a:ext cx="3807640" cy="3474270"/>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7"/>
          <p:cNvSpPr txBox="1"/>
          <p:nvPr/>
        </p:nvSpPr>
        <p:spPr>
          <a:xfrm>
            <a:off x="8791247" y="3607819"/>
            <a:ext cx="199850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Calibri"/>
                <a:ea typeface="Calibri"/>
                <a:cs typeface="Calibri"/>
                <a:sym typeface="Calibri"/>
              </a:rPr>
              <a:t>1936</a:t>
            </a:r>
            <a:endParaRPr/>
          </a:p>
        </p:txBody>
      </p:sp>
      <p:sp>
        <p:nvSpPr>
          <p:cNvPr id="140" name="Google Shape;140;p7"/>
          <p:cNvSpPr txBox="1"/>
          <p:nvPr/>
        </p:nvSpPr>
        <p:spPr>
          <a:xfrm>
            <a:off x="547687" y="261103"/>
            <a:ext cx="11317143" cy="313932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7 de marzo 🡪 ocupación de Renania:</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Hitler decide la ocupación de Renania (oeste de Alemania). Esta acción violaba todos los tratados vigentes.</a:t>
            </a:r>
            <a:endParaRPr/>
          </a:p>
          <a:p>
            <a:pPr indent="0" lvl="1" marL="457200" marR="0" rtl="0" algn="just">
              <a:spcBef>
                <a:spcPts val="0"/>
              </a:spcBef>
              <a:spcAft>
                <a:spcPts val="0"/>
              </a:spcAft>
              <a:buNone/>
            </a:pPr>
            <a:r>
              <a:t/>
            </a:r>
            <a:endParaRPr b="0" i="0" sz="18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1 de abril 🡪 antisemitismo en Polonia:</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A comienzos del año 1936, comenzaron los estallidos antisemitas en Polonia. Además, se introdujo la decisión de poner cupos en las universidades de dicho país.</a:t>
            </a:r>
            <a:endParaRPr/>
          </a:p>
          <a:p>
            <a:pPr indent="0" lvl="1" marL="457200" marR="0" rtl="0" algn="just">
              <a:spcBef>
                <a:spcPts val="0"/>
              </a:spcBef>
              <a:spcAft>
                <a:spcPts val="0"/>
              </a:spcAft>
              <a:buNone/>
            </a:pPr>
            <a:r>
              <a:t/>
            </a:r>
            <a:endParaRPr b="0" i="0" sz="18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1 de agosto 🡪 Juegos olímpicos:</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Entre el 1° y el 16 de agosto de 1936, se celebraron los Juegos de la XI Olimpíada en Berlín. Se preparó la ciudad para demostrar la grandeza de Alemania.</a:t>
            </a:r>
            <a:endParaRPr b="0" i="0" sz="1800" u="none" cap="none" strike="noStrike">
              <a:solidFill>
                <a:srgbClr val="142B48"/>
              </a:solidFill>
              <a:latin typeface="Montserrat"/>
              <a:ea typeface="Montserrat"/>
              <a:cs typeface="Montserrat"/>
              <a:sym typeface="Montserrat"/>
            </a:endParaRPr>
          </a:p>
        </p:txBody>
      </p:sp>
      <p:pic>
        <p:nvPicPr>
          <p:cNvPr descr="Cuando Hitler fue anfitrión de los Juegos Olímpicos | Señal Colombia" id="141" name="Google Shape;141;p7"/>
          <p:cNvPicPr preferRelativeResize="0"/>
          <p:nvPr/>
        </p:nvPicPr>
        <p:blipFill rotWithShape="1">
          <a:blip r:embed="rId3">
            <a:alphaModFix/>
          </a:blip>
          <a:srcRect b="0" l="0" r="0" t="0"/>
          <a:stretch/>
        </p:blipFill>
        <p:spPr>
          <a:xfrm>
            <a:off x="8668432" y="4377260"/>
            <a:ext cx="2144121" cy="18764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p:nvPr/>
        </p:nvSpPr>
        <p:spPr>
          <a:xfrm>
            <a:off x="7665223" y="3134246"/>
            <a:ext cx="3807640" cy="3474270"/>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8"/>
          <p:cNvSpPr txBox="1"/>
          <p:nvPr/>
        </p:nvSpPr>
        <p:spPr>
          <a:xfrm>
            <a:off x="8414890" y="3513741"/>
            <a:ext cx="23079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Calibri"/>
                <a:ea typeface="Calibri"/>
                <a:cs typeface="Calibri"/>
                <a:sym typeface="Calibri"/>
              </a:rPr>
              <a:t>1936</a:t>
            </a:r>
            <a:endParaRPr/>
          </a:p>
        </p:txBody>
      </p:sp>
      <p:sp>
        <p:nvSpPr>
          <p:cNvPr id="148" name="Google Shape;148;p8"/>
          <p:cNvSpPr txBox="1"/>
          <p:nvPr/>
        </p:nvSpPr>
        <p:spPr>
          <a:xfrm>
            <a:off x="715530" y="655517"/>
            <a:ext cx="11228819" cy="230832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25 de octubre 🡪 Berlín se une a Roma:</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Alemania nazi firma un tratado de amistad con el Reino de Italia. Este tratado, iniciado por Mussolini, unía las ideas de los líderes relacionadas con su oposición a la Sociedad de las Naciones y postura ideológica.</a:t>
            </a:r>
            <a:endParaRPr/>
          </a:p>
          <a:p>
            <a:pPr indent="0" lvl="1" marL="457200" marR="0" rtl="0" algn="just">
              <a:spcBef>
                <a:spcPts val="0"/>
              </a:spcBef>
              <a:spcAft>
                <a:spcPts val="0"/>
              </a:spcAft>
              <a:buNone/>
            </a:pPr>
            <a:r>
              <a:t/>
            </a:r>
            <a:endParaRPr b="0" i="0" sz="18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25 de noviembre 🡪 Pacto Anti Komintern:</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El gobierno imperial de Japón y el gobierno nazi de Alemania firman un Pacto contra el Komintern (conocida como la Internacional Comunista).</a:t>
            </a:r>
            <a:endParaRPr b="0" i="0" sz="1800" u="none" cap="none" strike="noStrike">
              <a:solidFill>
                <a:srgbClr val="142B48"/>
              </a:solidFill>
              <a:latin typeface="Montserrat"/>
              <a:ea typeface="Montserrat"/>
              <a:cs typeface="Montserrat"/>
              <a:sym typeface="Montserrat"/>
            </a:endParaRPr>
          </a:p>
        </p:txBody>
      </p:sp>
      <p:pic>
        <p:nvPicPr>
          <p:cNvPr descr="Nace el Eje Roma-Berlín-Tokio | Abisinia, Adolf Hitler, Alemania, Italia,  Japón, nazismo, Segunda Guerra Mundial, Benito Mussolini" id="149" name="Google Shape;149;p8"/>
          <p:cNvPicPr preferRelativeResize="0"/>
          <p:nvPr/>
        </p:nvPicPr>
        <p:blipFill rotWithShape="1">
          <a:blip r:embed="rId3">
            <a:alphaModFix/>
          </a:blip>
          <a:srcRect b="0" l="0" r="0" t="0"/>
          <a:stretch/>
        </p:blipFill>
        <p:spPr>
          <a:xfrm>
            <a:off x="8228193" y="4491220"/>
            <a:ext cx="2738477" cy="13913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p:nvPr/>
        </p:nvSpPr>
        <p:spPr>
          <a:xfrm>
            <a:off x="7646328" y="3047970"/>
            <a:ext cx="3807640" cy="3474270"/>
          </a:xfrm>
          <a:prstGeom prst="ellipse">
            <a:avLst/>
          </a:prstGeom>
          <a:solidFill>
            <a:srgbClr val="142B48"/>
          </a:solidFill>
          <a:ln cap="flat" cmpd="sng" w="12700">
            <a:solidFill>
              <a:srgbClr val="142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9"/>
          <p:cNvSpPr txBox="1"/>
          <p:nvPr/>
        </p:nvSpPr>
        <p:spPr>
          <a:xfrm>
            <a:off x="8396183" y="3182210"/>
            <a:ext cx="23079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lt1"/>
                </a:solidFill>
                <a:latin typeface="Montserrat"/>
                <a:ea typeface="Montserrat"/>
                <a:cs typeface="Montserrat"/>
                <a:sym typeface="Montserrat"/>
              </a:rPr>
              <a:t>1937</a:t>
            </a:r>
            <a:endParaRPr/>
          </a:p>
        </p:txBody>
      </p:sp>
      <p:sp>
        <p:nvSpPr>
          <p:cNvPr id="156" name="Google Shape;156;p9"/>
          <p:cNvSpPr txBox="1"/>
          <p:nvPr/>
        </p:nvSpPr>
        <p:spPr>
          <a:xfrm>
            <a:off x="995208" y="335760"/>
            <a:ext cx="10458760" cy="258532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1 de julio 🡪 Buchenwald:</a:t>
            </a:r>
            <a:endParaRPr/>
          </a:p>
          <a:p>
            <a:pPr indent="0" lvl="1" marL="457200" marR="0" rtl="0" algn="just">
              <a:spcBef>
                <a:spcPts val="0"/>
              </a:spcBef>
              <a:spcAft>
                <a:spcPts val="0"/>
              </a:spcAft>
              <a:buNone/>
            </a:pPr>
            <a:r>
              <a:rPr b="0" i="0" lang="en-US" sz="1800" u="none" cap="none" strike="noStrike">
                <a:solidFill>
                  <a:srgbClr val="142B48"/>
                </a:solidFill>
                <a:latin typeface="Montserrat"/>
                <a:ea typeface="Montserrat"/>
                <a:cs typeface="Montserrat"/>
                <a:sym typeface="Montserrat"/>
              </a:rPr>
              <a:t>Se abre el campo de concentración de Buchenwald en territorio alemán que funcionó hasta el mes de abril de 1945. Se estiman que murieron 110.000 judíos por malas condiciones o asesinados en este lugar.</a:t>
            </a:r>
            <a:endParaRPr/>
          </a:p>
          <a:p>
            <a:pPr indent="0" lvl="1" marL="457200" marR="0" rtl="0" algn="just">
              <a:spcBef>
                <a:spcPts val="0"/>
              </a:spcBef>
              <a:spcAft>
                <a:spcPts val="0"/>
              </a:spcAft>
              <a:buNone/>
            </a:pPr>
            <a:r>
              <a:t/>
            </a:r>
            <a:endParaRPr b="0" i="0" sz="18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7 de julio 🡪 </a:t>
            </a:r>
            <a:r>
              <a:rPr b="0" i="0" lang="en-US" sz="1800" u="none" cap="none" strike="noStrike">
                <a:solidFill>
                  <a:srgbClr val="142B48"/>
                </a:solidFill>
                <a:latin typeface="Montserrat"/>
                <a:ea typeface="Montserrat"/>
                <a:cs typeface="Montserrat"/>
                <a:sym typeface="Montserrat"/>
              </a:rPr>
              <a:t>Japón invade China y da inicio a la Segunda Guerra Mundial en el Pacífico.</a:t>
            </a:r>
            <a:endParaRPr/>
          </a:p>
          <a:p>
            <a:pPr indent="-171450" lvl="0" marL="285750" marR="0" rtl="0" algn="just">
              <a:spcBef>
                <a:spcPts val="0"/>
              </a:spcBef>
              <a:spcAft>
                <a:spcPts val="0"/>
              </a:spcAft>
              <a:buClr>
                <a:schemeClr val="dk1"/>
              </a:buClr>
              <a:buSzPts val="1800"/>
              <a:buFont typeface="Arial"/>
              <a:buNone/>
            </a:pPr>
            <a:r>
              <a:t/>
            </a:r>
            <a:endParaRPr b="0" i="0" sz="1800" u="none" cap="none" strike="noStrike">
              <a:solidFill>
                <a:srgbClr val="142B48"/>
              </a:solidFill>
              <a:latin typeface="Montserrat"/>
              <a:ea typeface="Montserrat"/>
              <a:cs typeface="Montserrat"/>
              <a:sym typeface="Montserrat"/>
            </a:endParaRPr>
          </a:p>
          <a:p>
            <a:pPr indent="-285750" lvl="0" marL="285750" marR="0" rtl="0" algn="just">
              <a:spcBef>
                <a:spcPts val="0"/>
              </a:spcBef>
              <a:spcAft>
                <a:spcPts val="0"/>
              </a:spcAft>
              <a:buClr>
                <a:srgbClr val="142B48"/>
              </a:buClr>
              <a:buSzPts val="1800"/>
              <a:buFont typeface="Arial"/>
              <a:buChar char="•"/>
            </a:pPr>
            <a:r>
              <a:rPr b="1" i="0" lang="en-US" sz="1800" u="none" cap="none" strike="noStrike">
                <a:solidFill>
                  <a:srgbClr val="142B48"/>
                </a:solidFill>
                <a:latin typeface="Montserrat"/>
                <a:ea typeface="Montserrat"/>
                <a:cs typeface="Montserrat"/>
                <a:sym typeface="Montserrat"/>
              </a:rPr>
              <a:t>1 de noviembre 🡪 </a:t>
            </a:r>
            <a:r>
              <a:rPr b="0" i="0" lang="en-US" sz="1800" u="none" cap="none" strike="noStrike">
                <a:solidFill>
                  <a:srgbClr val="142B48"/>
                </a:solidFill>
                <a:latin typeface="Montserrat"/>
                <a:ea typeface="Montserrat"/>
                <a:cs typeface="Montserrat"/>
                <a:sym typeface="Montserrat"/>
              </a:rPr>
              <a:t>Italia se une al Pacto germano japonés Anti Komintern y se retira de la Sociedad de las Naciones.</a:t>
            </a:r>
            <a:endParaRPr b="0" i="0" sz="1800" u="none" cap="none" strike="noStrike">
              <a:solidFill>
                <a:srgbClr val="142B48"/>
              </a:solidFill>
              <a:latin typeface="Montserrat"/>
              <a:ea typeface="Montserrat"/>
              <a:cs typeface="Montserrat"/>
              <a:sym typeface="Montserrat"/>
            </a:endParaRPr>
          </a:p>
        </p:txBody>
      </p:sp>
      <p:pic>
        <p:nvPicPr>
          <p:cNvPr descr="Segunda Guerra Mjundial. La política de pactos" id="157" name="Google Shape;157;p9"/>
          <p:cNvPicPr preferRelativeResize="0"/>
          <p:nvPr/>
        </p:nvPicPr>
        <p:blipFill rotWithShape="1">
          <a:blip r:embed="rId3">
            <a:alphaModFix/>
          </a:blip>
          <a:srcRect b="0" l="0" r="0" t="0"/>
          <a:stretch/>
        </p:blipFill>
        <p:spPr>
          <a:xfrm>
            <a:off x="8330407" y="3999950"/>
            <a:ext cx="2439482" cy="19412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antillaFR2021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2021-08-30T06:55:14Z</dcterms:created>
  <dc:creator>Náyade Buitrago</dc:creator>
</cp:coreProperties>
</file>