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94" r:id="rId2"/>
    <p:sldId id="295" r:id="rId3"/>
    <p:sldId id="296" r:id="rId4"/>
    <p:sldId id="293" r:id="rId5"/>
    <p:sldId id="297" r:id="rId6"/>
    <p:sldId id="298" r:id="rId7"/>
    <p:sldId id="299" r:id="rId8"/>
    <p:sldId id="300" r:id="rId9"/>
    <p:sldId id="301" r:id="rId10"/>
    <p:sldId id="302" r:id="rId11"/>
    <p:sldId id="303" r:id="rId12"/>
    <p:sldId id="304" r:id="rId13"/>
    <p:sldId id="305" r:id="rId14"/>
    <p:sldId id="306" r:id="rId15"/>
    <p:sldId id="307" r:id="rId16"/>
    <p:sldId id="308" r:id="rId17"/>
    <p:sldId id="272" r:id="rId18"/>
    <p:sldId id="311" r:id="rId19"/>
    <p:sldId id="312" r:id="rId20"/>
    <p:sldId id="313" r:id="rId21"/>
    <p:sldId id="314" r:id="rId22"/>
    <p:sldId id="315" r:id="rId23"/>
    <p:sldId id="316" r:id="rId24"/>
    <p:sldId id="279" r:id="rId25"/>
    <p:sldId id="280" r:id="rId26"/>
    <p:sldId id="317" r:id="rId27"/>
    <p:sldId id="282" r:id="rId28"/>
    <p:sldId id="318" r:id="rId29"/>
    <p:sldId id="319" r:id="rId30"/>
    <p:sldId id="320" r:id="rId31"/>
    <p:sldId id="286" r:id="rId32"/>
    <p:sldId id="287" r:id="rId33"/>
    <p:sldId id="288" r:id="rId34"/>
    <p:sldId id="321" r:id="rId35"/>
    <p:sldId id="322" r:id="rId36"/>
    <p:sldId id="323" r:id="rId3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B48"/>
    <a:srgbClr val="00AA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20" autoAdjust="0"/>
    <p:restoredTop sz="94291" autoAdjust="0"/>
  </p:normalViewPr>
  <p:slideViewPr>
    <p:cSldViewPr snapToGrid="0">
      <p:cViewPr varScale="1">
        <p:scale>
          <a:sx n="66" d="100"/>
          <a:sy n="66" d="100"/>
        </p:scale>
        <p:origin x="89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E37DF-EC54-4263-8F2E-675F09D36E3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dirty="0"/>
          </a:p>
        </p:txBody>
      </p:sp>
      <p:sp>
        <p:nvSpPr>
          <p:cNvPr id="3" name="Subtítulo 2">
            <a:extLst>
              <a:ext uri="{FF2B5EF4-FFF2-40B4-BE49-F238E27FC236}">
                <a16:creationId xmlns:a16="http://schemas.microsoft.com/office/drawing/2014/main" id="{9AE48E76-FA62-4A64-B559-E0990333E4A9}"/>
              </a:ext>
            </a:extLst>
          </p:cNvPr>
          <p:cNvSpPr>
            <a:spLocks noGrp="1"/>
          </p:cNvSpPr>
          <p:nvPr>
            <p:ph type="subTitle" idx="1"/>
          </p:nvPr>
        </p:nvSpPr>
        <p:spPr>
          <a:xfrm>
            <a:off x="4038600" y="3602038"/>
            <a:ext cx="6629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sp>
        <p:nvSpPr>
          <p:cNvPr id="4" name="Marcador de fecha 3">
            <a:extLst>
              <a:ext uri="{FF2B5EF4-FFF2-40B4-BE49-F238E27FC236}">
                <a16:creationId xmlns:a16="http://schemas.microsoft.com/office/drawing/2014/main" id="{673FB237-85B5-4E59-B1F1-B12705287A2F}"/>
              </a:ext>
            </a:extLst>
          </p:cNvPr>
          <p:cNvSpPr>
            <a:spLocks noGrp="1"/>
          </p:cNvSpPr>
          <p:nvPr>
            <p:ph type="dt" sz="half" idx="10"/>
          </p:nvPr>
        </p:nvSpPr>
        <p:spPr/>
        <p:txBody>
          <a:bodyPr/>
          <a:lstStyle/>
          <a:p>
            <a:fld id="{C0517C94-3B1E-4991-BED3-41F8B0158A00}" type="datetime1">
              <a:rPr lang="en-US" smtClean="0"/>
              <a:t>11/16/2021</a:t>
            </a:fld>
            <a:endParaRPr lang="en-US" dirty="0"/>
          </a:p>
        </p:txBody>
      </p:sp>
      <p:sp>
        <p:nvSpPr>
          <p:cNvPr id="5" name="Marcador de pie de página 4">
            <a:extLst>
              <a:ext uri="{FF2B5EF4-FFF2-40B4-BE49-F238E27FC236}">
                <a16:creationId xmlns:a16="http://schemas.microsoft.com/office/drawing/2014/main" id="{D9D8A0BE-4588-4000-BB99-7E87239B1C10}"/>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C62783A1-00AF-4EC7-A6EC-7F5166052D80}"/>
              </a:ext>
            </a:extLst>
          </p:cNvPr>
          <p:cNvSpPr>
            <a:spLocks noGrp="1"/>
          </p:cNvSpPr>
          <p:nvPr>
            <p:ph type="sldNum" sz="quarter" idx="12"/>
          </p:nvPr>
        </p:nvSpPr>
        <p:spPr/>
        <p:txBody>
          <a:body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114502604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129AD-ECE5-474A-B387-D1DB95CB4CD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B7BA0B1-5703-4417-8EBC-2B452AB88348}"/>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ECDD7C9-0917-4A0B-B8A9-9E5FB50DA9F0}"/>
              </a:ext>
            </a:extLst>
          </p:cNvPr>
          <p:cNvSpPr>
            <a:spLocks noGrp="1"/>
          </p:cNvSpPr>
          <p:nvPr>
            <p:ph type="dt" sz="half" idx="10"/>
          </p:nvPr>
        </p:nvSpPr>
        <p:spPr/>
        <p:txBody>
          <a:bodyPr/>
          <a:lstStyle/>
          <a:p>
            <a:fld id="{C0517C94-3B1E-4991-BED3-41F8B0158A00}" type="datetime1">
              <a:rPr lang="en-US" smtClean="0"/>
              <a:t>11/16/2021</a:t>
            </a:fld>
            <a:endParaRPr lang="en-US" dirty="0"/>
          </a:p>
        </p:txBody>
      </p:sp>
      <p:sp>
        <p:nvSpPr>
          <p:cNvPr id="5" name="Marcador de pie de página 4">
            <a:extLst>
              <a:ext uri="{FF2B5EF4-FFF2-40B4-BE49-F238E27FC236}">
                <a16:creationId xmlns:a16="http://schemas.microsoft.com/office/drawing/2014/main" id="{0611FD9F-47C6-487B-ADEA-D7CBC8BA32D6}"/>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44879742-8F91-422B-ACE1-ECE7A8713263}"/>
              </a:ext>
            </a:extLst>
          </p:cNvPr>
          <p:cNvSpPr>
            <a:spLocks noGrp="1"/>
          </p:cNvSpPr>
          <p:nvPr>
            <p:ph type="sldNum" sz="quarter" idx="12"/>
          </p:nvPr>
        </p:nvSpPr>
        <p:spPr/>
        <p:txBody>
          <a:body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3517253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709C36-9BD2-4D6A-BAFE-594FC6E00FB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947868E-B92C-4F91-9B8A-C374BE835A43}"/>
              </a:ext>
            </a:extLst>
          </p:cNvPr>
          <p:cNvSpPr>
            <a:spLocks noGrp="1"/>
          </p:cNvSpPr>
          <p:nvPr>
            <p:ph type="body" orient="vert" idx="1"/>
          </p:nvPr>
        </p:nvSpPr>
        <p:spPr>
          <a:xfrm>
            <a:off x="4457698" y="365125"/>
            <a:ext cx="4114801"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F300ABA-6F60-480A-91BE-73DEB6CCFD54}"/>
              </a:ext>
            </a:extLst>
          </p:cNvPr>
          <p:cNvSpPr>
            <a:spLocks noGrp="1"/>
          </p:cNvSpPr>
          <p:nvPr>
            <p:ph type="dt" sz="half" idx="10"/>
          </p:nvPr>
        </p:nvSpPr>
        <p:spPr/>
        <p:txBody>
          <a:bodyPr/>
          <a:lstStyle/>
          <a:p>
            <a:fld id="{C0517C94-3B1E-4991-BED3-41F8B0158A00}" type="datetime1">
              <a:rPr lang="en-US" smtClean="0"/>
              <a:t>11/16/2021</a:t>
            </a:fld>
            <a:endParaRPr lang="en-US" dirty="0"/>
          </a:p>
        </p:txBody>
      </p:sp>
      <p:sp>
        <p:nvSpPr>
          <p:cNvPr id="5" name="Marcador de pie de página 4">
            <a:extLst>
              <a:ext uri="{FF2B5EF4-FFF2-40B4-BE49-F238E27FC236}">
                <a16:creationId xmlns:a16="http://schemas.microsoft.com/office/drawing/2014/main" id="{078D68B3-2C5D-4908-94A6-5DDD186B62F7}"/>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E273D45F-3A7A-45C9-9A79-640C4410A74E}"/>
              </a:ext>
            </a:extLst>
          </p:cNvPr>
          <p:cNvSpPr>
            <a:spLocks noGrp="1"/>
          </p:cNvSpPr>
          <p:nvPr>
            <p:ph type="sldNum" sz="quarter" idx="12"/>
          </p:nvPr>
        </p:nvSpPr>
        <p:spPr/>
        <p:txBody>
          <a:bodyPr/>
          <a:lstStyle/>
          <a:p>
            <a:fld id="{273BAE12-D270-459D-897B-6833652BB167}" type="slidenum">
              <a:rPr lang="en-US" smtClean="0"/>
              <a:pPr/>
              <a:t>‹#›</a:t>
            </a:fld>
            <a:endParaRPr lang="en-US" dirty="0"/>
          </a:p>
        </p:txBody>
      </p:sp>
      <p:sp>
        <p:nvSpPr>
          <p:cNvPr id="9" name="Marcador de texto vertical 2">
            <a:extLst>
              <a:ext uri="{FF2B5EF4-FFF2-40B4-BE49-F238E27FC236}">
                <a16:creationId xmlns:a16="http://schemas.microsoft.com/office/drawing/2014/main" id="{B82BB312-C856-43C9-8F5C-0C179D08EDB8}"/>
              </a:ext>
            </a:extLst>
          </p:cNvPr>
          <p:cNvSpPr>
            <a:spLocks noGrp="1"/>
          </p:cNvSpPr>
          <p:nvPr>
            <p:ph type="body" orient="vert" idx="13"/>
          </p:nvPr>
        </p:nvSpPr>
        <p:spPr>
          <a:xfrm>
            <a:off x="342897" y="365125"/>
            <a:ext cx="4114801" cy="370991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26067999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p:txBody>
          <a:bodyPr/>
          <a:lstStyle/>
          <a:p>
            <a:fld id="{48913E51-B7F7-4C24-B8E3-5471755DC0E0}" type="datetime1">
              <a:rPr lang="en-US" smtClean="0"/>
              <a:t>11/16/2021</a:t>
            </a:fld>
            <a:endParaRPr lang="en-US"/>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463595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AB230-510B-46BA-A458-30415A4476D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0852972-705E-4EE7-8C92-A2ECFCE604A5}"/>
              </a:ext>
            </a:extLst>
          </p:cNvPr>
          <p:cNvSpPr>
            <a:spLocks noGrp="1"/>
          </p:cNvSpPr>
          <p:nvPr>
            <p:ph idx="1"/>
          </p:nvPr>
        </p:nvSpPr>
        <p:spPr>
          <a:xfrm>
            <a:off x="685801" y="1825625"/>
            <a:ext cx="10667997" cy="2090392"/>
          </a:xfrm>
        </p:spPr>
        <p:txBody>
          <a:bodyPr/>
          <a:lstStyle>
            <a:lvl1pPr>
              <a:defRPr sz="2000"/>
            </a:lvl1pPr>
            <a:lvl2pPr>
              <a:defRPr sz="2000"/>
            </a:lvl2pPr>
            <a:lvl3pPr>
              <a:defRPr sz="2000"/>
            </a:lvl3pPr>
            <a:lvl4pPr>
              <a:defRPr sz="2000"/>
            </a:lvl4pPr>
            <a:lvl5pPr>
              <a:defRPr sz="20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Marcador de fecha 3">
            <a:extLst>
              <a:ext uri="{FF2B5EF4-FFF2-40B4-BE49-F238E27FC236}">
                <a16:creationId xmlns:a16="http://schemas.microsoft.com/office/drawing/2014/main" id="{647B5BA6-96B9-4621-B526-119BBB5FAA0C}"/>
              </a:ext>
            </a:extLst>
          </p:cNvPr>
          <p:cNvSpPr>
            <a:spLocks noGrp="1"/>
          </p:cNvSpPr>
          <p:nvPr>
            <p:ph type="dt" sz="half" idx="10"/>
          </p:nvPr>
        </p:nvSpPr>
        <p:spPr/>
        <p:txBody>
          <a:bodyPr/>
          <a:lstStyle/>
          <a:p>
            <a:fld id="{C0517C94-3B1E-4991-BED3-41F8B0158A00}" type="datetime1">
              <a:rPr lang="en-US" smtClean="0"/>
              <a:t>11/16/2021</a:t>
            </a:fld>
            <a:endParaRPr lang="en-US" dirty="0"/>
          </a:p>
        </p:txBody>
      </p:sp>
      <p:sp>
        <p:nvSpPr>
          <p:cNvPr id="5" name="Marcador de pie de página 4">
            <a:extLst>
              <a:ext uri="{FF2B5EF4-FFF2-40B4-BE49-F238E27FC236}">
                <a16:creationId xmlns:a16="http://schemas.microsoft.com/office/drawing/2014/main" id="{768D5DBF-74C2-43DA-BA08-F929BB9B2294}"/>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0388F0D5-E917-4FE5-8E29-10C8AAF764BB}"/>
              </a:ext>
            </a:extLst>
          </p:cNvPr>
          <p:cNvSpPr>
            <a:spLocks noGrp="1"/>
          </p:cNvSpPr>
          <p:nvPr>
            <p:ph type="sldNum" sz="quarter" idx="12"/>
          </p:nvPr>
        </p:nvSpPr>
        <p:spPr/>
        <p:txBody>
          <a:bodyPr/>
          <a:lstStyle/>
          <a:p>
            <a:fld id="{273BAE12-D270-459D-897B-6833652BB167}" type="slidenum">
              <a:rPr lang="en-US" smtClean="0"/>
              <a:pPr/>
              <a:t>‹#›</a:t>
            </a:fld>
            <a:endParaRPr lang="en-US" dirty="0"/>
          </a:p>
        </p:txBody>
      </p:sp>
      <p:sp>
        <p:nvSpPr>
          <p:cNvPr id="9" name="Marcador de contenido 2">
            <a:extLst>
              <a:ext uri="{FF2B5EF4-FFF2-40B4-BE49-F238E27FC236}">
                <a16:creationId xmlns:a16="http://schemas.microsoft.com/office/drawing/2014/main" id="{812CB0F7-CC93-4978-8EAB-608B0E4AA3AF}"/>
              </a:ext>
            </a:extLst>
          </p:cNvPr>
          <p:cNvSpPr>
            <a:spLocks noGrp="1"/>
          </p:cNvSpPr>
          <p:nvPr>
            <p:ph idx="13"/>
          </p:nvPr>
        </p:nvSpPr>
        <p:spPr>
          <a:xfrm>
            <a:off x="4669654" y="3916017"/>
            <a:ext cx="6684145" cy="241334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406027732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1A1B7-772D-4D75-892B-27B117D804CA}"/>
              </a:ext>
            </a:extLst>
          </p:cNvPr>
          <p:cNvSpPr>
            <a:spLocks noGrp="1"/>
          </p:cNvSpPr>
          <p:nvPr>
            <p:ph type="title"/>
          </p:nvPr>
        </p:nvSpPr>
        <p:spPr>
          <a:xfrm>
            <a:off x="831850" y="1709738"/>
            <a:ext cx="10515600" cy="1957801"/>
          </a:xfrm>
        </p:spPr>
        <p:txBody>
          <a:bodyPr anchor="b"/>
          <a:lstStyle>
            <a:lvl1pPr>
              <a:defRPr sz="6000"/>
            </a:lvl1pPr>
          </a:lstStyle>
          <a:p>
            <a:r>
              <a:rPr lang="es-ES"/>
              <a:t>Haga clic para modificar el estilo de título del patrón</a:t>
            </a:r>
            <a:endParaRPr lang="es-CO" dirty="0"/>
          </a:p>
        </p:txBody>
      </p:sp>
      <p:sp>
        <p:nvSpPr>
          <p:cNvPr id="3" name="Marcador de texto 2">
            <a:extLst>
              <a:ext uri="{FF2B5EF4-FFF2-40B4-BE49-F238E27FC236}">
                <a16:creationId xmlns:a16="http://schemas.microsoft.com/office/drawing/2014/main" id="{FF9B326C-5AAD-4A5D-9296-5664DBF19386}"/>
              </a:ext>
            </a:extLst>
          </p:cNvPr>
          <p:cNvSpPr>
            <a:spLocks noGrp="1"/>
          </p:cNvSpPr>
          <p:nvPr>
            <p:ph type="body" idx="1"/>
          </p:nvPr>
        </p:nvSpPr>
        <p:spPr>
          <a:xfrm>
            <a:off x="4313582" y="3675063"/>
            <a:ext cx="7040217" cy="1500187"/>
          </a:xfrm>
        </p:spPr>
        <p:txBody>
          <a:bodyPr/>
          <a:lstStyle>
            <a:lvl1pPr marL="0" indent="0">
              <a:buNone/>
              <a:defRPr sz="2400">
                <a:solidFill>
                  <a:srgbClr val="152B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EFC6101B-76EA-4336-A5AF-59DE7ADA5256}"/>
              </a:ext>
            </a:extLst>
          </p:cNvPr>
          <p:cNvSpPr>
            <a:spLocks noGrp="1"/>
          </p:cNvSpPr>
          <p:nvPr>
            <p:ph type="dt" sz="half" idx="10"/>
          </p:nvPr>
        </p:nvSpPr>
        <p:spPr/>
        <p:txBody>
          <a:bodyPr/>
          <a:lstStyle/>
          <a:p>
            <a:fld id="{C0517C94-3B1E-4991-BED3-41F8B0158A00}" type="datetime1">
              <a:rPr lang="en-US" smtClean="0"/>
              <a:t>11/16/2021</a:t>
            </a:fld>
            <a:endParaRPr lang="en-US" dirty="0"/>
          </a:p>
        </p:txBody>
      </p:sp>
      <p:sp>
        <p:nvSpPr>
          <p:cNvPr id="5" name="Marcador de pie de página 4">
            <a:extLst>
              <a:ext uri="{FF2B5EF4-FFF2-40B4-BE49-F238E27FC236}">
                <a16:creationId xmlns:a16="http://schemas.microsoft.com/office/drawing/2014/main" id="{C232D21D-9C42-4277-85E1-AB84A87F0742}"/>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D75D6901-65A5-489B-8A2A-AC46A185E954}"/>
              </a:ext>
            </a:extLst>
          </p:cNvPr>
          <p:cNvSpPr>
            <a:spLocks noGrp="1"/>
          </p:cNvSpPr>
          <p:nvPr>
            <p:ph type="sldNum" sz="quarter" idx="12"/>
          </p:nvPr>
        </p:nvSpPr>
        <p:spPr/>
        <p:txBody>
          <a:body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113195577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94B4E-5A7E-47AC-84D3-3F40ADCCB1EA}"/>
              </a:ext>
            </a:extLst>
          </p:cNvPr>
          <p:cNvSpPr>
            <a:spLocks noGrp="1"/>
          </p:cNvSpPr>
          <p:nvPr>
            <p:ph type="title"/>
          </p:nvPr>
        </p:nvSpPr>
        <p:spPr/>
        <p:txBody>
          <a:bodyPr/>
          <a:lstStyle/>
          <a:p>
            <a:r>
              <a:rPr lang="es-ES"/>
              <a:t>Haga clic para modificar el estilo de título del patrón</a:t>
            </a:r>
            <a:endParaRPr lang="es-CO"/>
          </a:p>
        </p:txBody>
      </p:sp>
      <p:sp>
        <p:nvSpPr>
          <p:cNvPr id="4" name="Marcador de contenido 3">
            <a:extLst>
              <a:ext uri="{FF2B5EF4-FFF2-40B4-BE49-F238E27FC236}">
                <a16:creationId xmlns:a16="http://schemas.microsoft.com/office/drawing/2014/main" id="{94D664EE-6701-4718-9054-5109FF57E41A}"/>
              </a:ext>
            </a:extLst>
          </p:cNvPr>
          <p:cNvSpPr>
            <a:spLocks noGrp="1"/>
          </p:cNvSpPr>
          <p:nvPr>
            <p:ph sz="half" idx="2"/>
          </p:nvPr>
        </p:nvSpPr>
        <p:spPr>
          <a:xfrm>
            <a:off x="4591878" y="1825625"/>
            <a:ext cx="6761922"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749F008-5191-4482-9476-FAD016A650DE}"/>
              </a:ext>
            </a:extLst>
          </p:cNvPr>
          <p:cNvSpPr>
            <a:spLocks noGrp="1"/>
          </p:cNvSpPr>
          <p:nvPr>
            <p:ph type="dt" sz="half" idx="10"/>
          </p:nvPr>
        </p:nvSpPr>
        <p:spPr/>
        <p:txBody>
          <a:bodyPr/>
          <a:lstStyle/>
          <a:p>
            <a:fld id="{C0517C94-3B1E-4991-BED3-41F8B0158A00}" type="datetime1">
              <a:rPr lang="en-US" smtClean="0"/>
              <a:t>11/16/2021</a:t>
            </a:fld>
            <a:endParaRPr lang="en-US" dirty="0"/>
          </a:p>
        </p:txBody>
      </p:sp>
      <p:sp>
        <p:nvSpPr>
          <p:cNvPr id="6" name="Marcador de pie de página 5">
            <a:extLst>
              <a:ext uri="{FF2B5EF4-FFF2-40B4-BE49-F238E27FC236}">
                <a16:creationId xmlns:a16="http://schemas.microsoft.com/office/drawing/2014/main" id="{2D374705-EC7E-43CD-A8BA-700FE6E243F1}"/>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5298F706-3B1B-4FF9-88B2-38308E9FDEAD}"/>
              </a:ext>
            </a:extLst>
          </p:cNvPr>
          <p:cNvSpPr>
            <a:spLocks noGrp="1"/>
          </p:cNvSpPr>
          <p:nvPr>
            <p:ph type="sldNum" sz="quarter" idx="12"/>
          </p:nvPr>
        </p:nvSpPr>
        <p:spPr/>
        <p:txBody>
          <a:body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114819829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59AB5-B49C-4FFE-8A17-CE1143B3AA5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dirty="0"/>
          </a:p>
        </p:txBody>
      </p:sp>
      <p:sp>
        <p:nvSpPr>
          <p:cNvPr id="5" name="Marcador de texto 4">
            <a:extLst>
              <a:ext uri="{FF2B5EF4-FFF2-40B4-BE49-F238E27FC236}">
                <a16:creationId xmlns:a16="http://schemas.microsoft.com/office/drawing/2014/main" id="{374D0541-6456-44EA-8EDE-0DA35BC4BE16}"/>
              </a:ext>
            </a:extLst>
          </p:cNvPr>
          <p:cNvSpPr>
            <a:spLocks noGrp="1"/>
          </p:cNvSpPr>
          <p:nvPr>
            <p:ph type="body" sz="quarter" idx="3"/>
          </p:nvPr>
        </p:nvSpPr>
        <p:spPr>
          <a:xfrm>
            <a:off x="4562061" y="1681163"/>
            <a:ext cx="679332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ECD6A3DD-A066-4224-8516-F51699A7A42D}"/>
              </a:ext>
            </a:extLst>
          </p:cNvPr>
          <p:cNvSpPr>
            <a:spLocks noGrp="1"/>
          </p:cNvSpPr>
          <p:nvPr>
            <p:ph sz="quarter" idx="4"/>
          </p:nvPr>
        </p:nvSpPr>
        <p:spPr>
          <a:xfrm>
            <a:off x="4562061" y="2505075"/>
            <a:ext cx="679332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25B1CEC8-2EE5-4FC9-94AA-7C888ABF70E2}"/>
              </a:ext>
            </a:extLst>
          </p:cNvPr>
          <p:cNvSpPr>
            <a:spLocks noGrp="1"/>
          </p:cNvSpPr>
          <p:nvPr>
            <p:ph type="dt" sz="half" idx="10"/>
          </p:nvPr>
        </p:nvSpPr>
        <p:spPr/>
        <p:txBody>
          <a:bodyPr/>
          <a:lstStyle/>
          <a:p>
            <a:fld id="{C0517C94-3B1E-4991-BED3-41F8B0158A00}" type="datetime1">
              <a:rPr lang="en-US" smtClean="0"/>
              <a:t>11/16/2021</a:t>
            </a:fld>
            <a:endParaRPr lang="en-US" dirty="0"/>
          </a:p>
        </p:txBody>
      </p:sp>
      <p:sp>
        <p:nvSpPr>
          <p:cNvPr id="8" name="Marcador de pie de página 7">
            <a:extLst>
              <a:ext uri="{FF2B5EF4-FFF2-40B4-BE49-F238E27FC236}">
                <a16:creationId xmlns:a16="http://schemas.microsoft.com/office/drawing/2014/main" id="{5B828688-3403-4A3E-BE99-690BD45BAE34}"/>
              </a:ext>
            </a:extLst>
          </p:cNvPr>
          <p:cNvSpPr>
            <a:spLocks noGrp="1"/>
          </p:cNvSpPr>
          <p:nvPr>
            <p:ph type="ftr" sz="quarter" idx="11"/>
          </p:nvPr>
        </p:nvSpPr>
        <p:spPr/>
        <p:txBody>
          <a:bodyPr/>
          <a:lstStyle/>
          <a:p>
            <a:endParaRPr lang="en-US" dirty="0"/>
          </a:p>
        </p:txBody>
      </p:sp>
      <p:sp>
        <p:nvSpPr>
          <p:cNvPr id="9" name="Marcador de número de diapositiva 8">
            <a:extLst>
              <a:ext uri="{FF2B5EF4-FFF2-40B4-BE49-F238E27FC236}">
                <a16:creationId xmlns:a16="http://schemas.microsoft.com/office/drawing/2014/main" id="{87F64CFD-C2A2-4388-BBFA-BD36C2F25EF9}"/>
              </a:ext>
            </a:extLst>
          </p:cNvPr>
          <p:cNvSpPr>
            <a:spLocks noGrp="1"/>
          </p:cNvSpPr>
          <p:nvPr>
            <p:ph type="sldNum" sz="quarter" idx="12"/>
          </p:nvPr>
        </p:nvSpPr>
        <p:spPr/>
        <p:txBody>
          <a:body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124654331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5552E-E0E0-4B03-B999-37BDBB2B769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8ED610B-0321-476E-9BDD-9AF9E1F64A95}"/>
              </a:ext>
            </a:extLst>
          </p:cNvPr>
          <p:cNvSpPr>
            <a:spLocks noGrp="1"/>
          </p:cNvSpPr>
          <p:nvPr>
            <p:ph type="dt" sz="half" idx="10"/>
          </p:nvPr>
        </p:nvSpPr>
        <p:spPr/>
        <p:txBody>
          <a:bodyPr/>
          <a:lstStyle/>
          <a:p>
            <a:fld id="{C0517C94-3B1E-4991-BED3-41F8B0158A00}" type="datetime1">
              <a:rPr lang="en-US" smtClean="0"/>
              <a:t>11/16/2021</a:t>
            </a:fld>
            <a:endParaRPr lang="en-US" dirty="0"/>
          </a:p>
        </p:txBody>
      </p:sp>
      <p:sp>
        <p:nvSpPr>
          <p:cNvPr id="4" name="Marcador de pie de página 3">
            <a:extLst>
              <a:ext uri="{FF2B5EF4-FFF2-40B4-BE49-F238E27FC236}">
                <a16:creationId xmlns:a16="http://schemas.microsoft.com/office/drawing/2014/main" id="{B94B43B3-517F-4151-8DE4-861C3C25DF27}"/>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5C0816D1-42B2-40D3-B7F5-3134B038E7DB}"/>
              </a:ext>
            </a:extLst>
          </p:cNvPr>
          <p:cNvSpPr>
            <a:spLocks noGrp="1"/>
          </p:cNvSpPr>
          <p:nvPr>
            <p:ph type="sldNum" sz="quarter" idx="12"/>
          </p:nvPr>
        </p:nvSpPr>
        <p:spPr/>
        <p:txBody>
          <a:body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335875365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9101B7F-8231-49AA-9066-E09F3127EEE9}"/>
              </a:ext>
            </a:extLst>
          </p:cNvPr>
          <p:cNvSpPr>
            <a:spLocks noGrp="1"/>
          </p:cNvSpPr>
          <p:nvPr>
            <p:ph type="dt" sz="half" idx="10"/>
          </p:nvPr>
        </p:nvSpPr>
        <p:spPr/>
        <p:txBody>
          <a:bodyPr/>
          <a:lstStyle/>
          <a:p>
            <a:fld id="{C0517C94-3B1E-4991-BED3-41F8B0158A00}" type="datetime1">
              <a:rPr lang="en-US" smtClean="0"/>
              <a:t>11/16/2021</a:t>
            </a:fld>
            <a:endParaRPr lang="en-US" dirty="0"/>
          </a:p>
        </p:txBody>
      </p:sp>
      <p:sp>
        <p:nvSpPr>
          <p:cNvPr id="3" name="Marcador de pie de página 2">
            <a:extLst>
              <a:ext uri="{FF2B5EF4-FFF2-40B4-BE49-F238E27FC236}">
                <a16:creationId xmlns:a16="http://schemas.microsoft.com/office/drawing/2014/main" id="{E8C27FB9-FFA6-4E46-B67E-824570F85C4F}"/>
              </a:ext>
            </a:extLst>
          </p:cNvPr>
          <p:cNvSpPr>
            <a:spLocks noGrp="1"/>
          </p:cNvSpPr>
          <p:nvPr>
            <p:ph type="ftr" sz="quarter" idx="11"/>
          </p:nvPr>
        </p:nvSpPr>
        <p:spPr/>
        <p:txBody>
          <a:bodyPr/>
          <a:lstStyle/>
          <a:p>
            <a:endParaRPr lang="en-US" dirty="0"/>
          </a:p>
        </p:txBody>
      </p:sp>
      <p:sp>
        <p:nvSpPr>
          <p:cNvPr id="4" name="Marcador de número de diapositiva 3">
            <a:extLst>
              <a:ext uri="{FF2B5EF4-FFF2-40B4-BE49-F238E27FC236}">
                <a16:creationId xmlns:a16="http://schemas.microsoft.com/office/drawing/2014/main" id="{6C6F992B-FA33-4EF0-A371-7FB8AB4EBE0C}"/>
              </a:ext>
            </a:extLst>
          </p:cNvPr>
          <p:cNvSpPr>
            <a:spLocks noGrp="1"/>
          </p:cNvSpPr>
          <p:nvPr>
            <p:ph type="sldNum" sz="quarter" idx="12"/>
          </p:nvPr>
        </p:nvSpPr>
        <p:spPr/>
        <p:txBody>
          <a:body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176103230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55C37-8A66-4194-8B48-3492CE49FCC7}"/>
              </a:ext>
            </a:extLst>
          </p:cNvPr>
          <p:cNvSpPr>
            <a:spLocks noGrp="1"/>
          </p:cNvSpPr>
          <p:nvPr>
            <p:ph type="title"/>
          </p:nvPr>
        </p:nvSpPr>
        <p:spPr>
          <a:xfrm>
            <a:off x="839788" y="457200"/>
            <a:ext cx="3932237" cy="18288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24EE391-0CA3-46D5-BA01-0747611F58D5}"/>
              </a:ext>
            </a:extLst>
          </p:cNvPr>
          <p:cNvSpPr>
            <a:spLocks noGrp="1"/>
          </p:cNvSpPr>
          <p:nvPr>
            <p:ph idx="1"/>
          </p:nvPr>
        </p:nvSpPr>
        <p:spPr>
          <a:xfrm>
            <a:off x="4985336" y="1097722"/>
            <a:ext cx="633612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E470823-846D-4C9D-A634-758AADAE936A}"/>
              </a:ext>
            </a:extLst>
          </p:cNvPr>
          <p:cNvSpPr>
            <a:spLocks noGrp="1"/>
          </p:cNvSpPr>
          <p:nvPr>
            <p:ph type="body" sz="half" idx="2"/>
          </p:nvPr>
        </p:nvSpPr>
        <p:spPr>
          <a:xfrm>
            <a:off x="838200" y="2263775"/>
            <a:ext cx="3932237" cy="2057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AD3B5D89-E0B9-4201-893E-1DC7B83CEC64}"/>
              </a:ext>
            </a:extLst>
          </p:cNvPr>
          <p:cNvSpPr>
            <a:spLocks noGrp="1"/>
          </p:cNvSpPr>
          <p:nvPr>
            <p:ph type="dt" sz="half" idx="10"/>
          </p:nvPr>
        </p:nvSpPr>
        <p:spPr/>
        <p:txBody>
          <a:bodyPr/>
          <a:lstStyle/>
          <a:p>
            <a:fld id="{C0517C94-3B1E-4991-BED3-41F8B0158A00}" type="datetime1">
              <a:rPr lang="en-US" smtClean="0"/>
              <a:t>11/16/2021</a:t>
            </a:fld>
            <a:endParaRPr lang="en-US" dirty="0"/>
          </a:p>
        </p:txBody>
      </p:sp>
      <p:sp>
        <p:nvSpPr>
          <p:cNvPr id="6" name="Marcador de pie de página 5">
            <a:extLst>
              <a:ext uri="{FF2B5EF4-FFF2-40B4-BE49-F238E27FC236}">
                <a16:creationId xmlns:a16="http://schemas.microsoft.com/office/drawing/2014/main" id="{5378A9D8-E9CE-48AA-B8A0-C31015237A27}"/>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19DD2967-F181-41FE-9E18-6D7ED3CC46BC}"/>
              </a:ext>
            </a:extLst>
          </p:cNvPr>
          <p:cNvSpPr>
            <a:spLocks noGrp="1"/>
          </p:cNvSpPr>
          <p:nvPr>
            <p:ph type="sldNum" sz="quarter" idx="12"/>
          </p:nvPr>
        </p:nvSpPr>
        <p:spPr/>
        <p:txBody>
          <a:body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212443445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50178-0339-493E-A5F4-3BED390B22DC}"/>
              </a:ext>
            </a:extLst>
          </p:cNvPr>
          <p:cNvSpPr>
            <a:spLocks noGrp="1"/>
          </p:cNvSpPr>
          <p:nvPr>
            <p:ph type="title"/>
          </p:nvPr>
        </p:nvSpPr>
        <p:spPr>
          <a:xfrm>
            <a:off x="839788" y="457199"/>
            <a:ext cx="3932237" cy="1938129"/>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F248A928-B801-4B0F-B845-F5F594E35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Marcador de texto 3">
            <a:extLst>
              <a:ext uri="{FF2B5EF4-FFF2-40B4-BE49-F238E27FC236}">
                <a16:creationId xmlns:a16="http://schemas.microsoft.com/office/drawing/2014/main" id="{E73A892E-8CD1-4179-BB23-621C0A02365A}"/>
              </a:ext>
            </a:extLst>
          </p:cNvPr>
          <p:cNvSpPr>
            <a:spLocks noGrp="1"/>
          </p:cNvSpPr>
          <p:nvPr>
            <p:ph type="body" sz="half" idx="2"/>
          </p:nvPr>
        </p:nvSpPr>
        <p:spPr>
          <a:xfrm>
            <a:off x="836612" y="2395328"/>
            <a:ext cx="3932237" cy="19381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9B7A5898-E776-4E35-9018-F93701CB6919}"/>
              </a:ext>
            </a:extLst>
          </p:cNvPr>
          <p:cNvSpPr>
            <a:spLocks noGrp="1"/>
          </p:cNvSpPr>
          <p:nvPr>
            <p:ph type="dt" sz="half" idx="10"/>
          </p:nvPr>
        </p:nvSpPr>
        <p:spPr/>
        <p:txBody>
          <a:bodyPr/>
          <a:lstStyle/>
          <a:p>
            <a:fld id="{C0517C94-3B1E-4991-BED3-41F8B0158A00}" type="datetime1">
              <a:rPr lang="en-US" smtClean="0"/>
              <a:t>11/16/2021</a:t>
            </a:fld>
            <a:endParaRPr lang="en-US" dirty="0"/>
          </a:p>
        </p:txBody>
      </p:sp>
      <p:sp>
        <p:nvSpPr>
          <p:cNvPr id="6" name="Marcador de pie de página 5">
            <a:extLst>
              <a:ext uri="{FF2B5EF4-FFF2-40B4-BE49-F238E27FC236}">
                <a16:creationId xmlns:a16="http://schemas.microsoft.com/office/drawing/2014/main" id="{3C735FD8-D311-44BB-B68C-AF313C5AB761}"/>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A919E25C-900D-4F62-A21D-CCF3C63E1C25}"/>
              </a:ext>
            </a:extLst>
          </p:cNvPr>
          <p:cNvSpPr>
            <a:spLocks noGrp="1"/>
          </p:cNvSpPr>
          <p:nvPr>
            <p:ph type="sldNum" sz="quarter" idx="12"/>
          </p:nvPr>
        </p:nvSpPr>
        <p:spPr/>
        <p:txBody>
          <a:body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338272525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7114FF-0857-4F90-9F06-BB3815374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B5C99329-E129-454C-ABE2-297FFEBB817B}"/>
              </a:ext>
            </a:extLst>
          </p:cNvPr>
          <p:cNvSpPr>
            <a:spLocks noGrp="1"/>
          </p:cNvSpPr>
          <p:nvPr>
            <p:ph type="body" idx="1"/>
          </p:nvPr>
        </p:nvSpPr>
        <p:spPr>
          <a:xfrm>
            <a:off x="4263888" y="1825625"/>
            <a:ext cx="7033590" cy="4530725"/>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FA192E3-AE8E-451E-B7EA-62C5FC52A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17C94-3B1E-4991-BED3-41F8B0158A00}" type="datetime1">
              <a:rPr lang="en-US" smtClean="0"/>
              <a:t>11/16/2021</a:t>
            </a:fld>
            <a:endParaRPr lang="en-US" dirty="0"/>
          </a:p>
        </p:txBody>
      </p:sp>
      <p:sp>
        <p:nvSpPr>
          <p:cNvPr id="5" name="Marcador de pie de página 4">
            <a:extLst>
              <a:ext uri="{FF2B5EF4-FFF2-40B4-BE49-F238E27FC236}">
                <a16:creationId xmlns:a16="http://schemas.microsoft.com/office/drawing/2014/main" id="{620D69EF-6718-4696-9E2F-7A83A62FB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a:extLst>
              <a:ext uri="{FF2B5EF4-FFF2-40B4-BE49-F238E27FC236}">
                <a16:creationId xmlns:a16="http://schemas.microsoft.com/office/drawing/2014/main" id="{99317729-648F-433D-B41C-1A360C5FB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1387729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dt="0"/>
  <p:txStyles>
    <p:title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59D49C-DAC6-4E07-B042-C36685F65774}"/>
              </a:ext>
            </a:extLst>
          </p:cNvPr>
          <p:cNvSpPr>
            <a:spLocks noGrp="1"/>
          </p:cNvSpPr>
          <p:nvPr>
            <p:ph type="ctrTitle"/>
          </p:nvPr>
        </p:nvSpPr>
        <p:spPr>
          <a:xfrm>
            <a:off x="1811558" y="1100403"/>
            <a:ext cx="8568884" cy="2079354"/>
          </a:xfrm>
        </p:spPr>
        <p:txBody>
          <a:bodyPr anchor="t">
            <a:normAutofit/>
          </a:bodyPr>
          <a:lstStyle/>
          <a:p>
            <a:r>
              <a:rPr lang="es-CO" dirty="0"/>
              <a:t>MITOLOGÍA GRIEGA: DIOSES Y HÉROES</a:t>
            </a:r>
          </a:p>
        </p:txBody>
      </p:sp>
      <p:sp>
        <p:nvSpPr>
          <p:cNvPr id="3" name="Subtítulo 2">
            <a:extLst>
              <a:ext uri="{FF2B5EF4-FFF2-40B4-BE49-F238E27FC236}">
                <a16:creationId xmlns:a16="http://schemas.microsoft.com/office/drawing/2014/main" id="{62107F7B-4D12-466C-9628-D11B12A37C27}"/>
              </a:ext>
            </a:extLst>
          </p:cNvPr>
          <p:cNvSpPr>
            <a:spLocks noGrp="1"/>
          </p:cNvSpPr>
          <p:nvPr>
            <p:ph type="subTitle" idx="1"/>
          </p:nvPr>
        </p:nvSpPr>
        <p:spPr>
          <a:xfrm>
            <a:off x="2657824" y="3322256"/>
            <a:ext cx="6876352" cy="1485480"/>
          </a:xfrm>
        </p:spPr>
        <p:txBody>
          <a:bodyPr anchor="ctr">
            <a:noAutofit/>
          </a:bodyPr>
          <a:lstStyle/>
          <a:p>
            <a:pPr>
              <a:lnSpc>
                <a:spcPct val="100000"/>
              </a:lnSpc>
            </a:pPr>
            <a:r>
              <a:rPr lang="es-CO" sz="1600" b="1" dirty="0">
                <a:solidFill>
                  <a:srgbClr val="142B48"/>
                </a:solidFill>
              </a:rPr>
              <a:t>Andrés Felipe Maya Osorno</a:t>
            </a:r>
          </a:p>
          <a:p>
            <a:pPr>
              <a:lnSpc>
                <a:spcPct val="100000"/>
              </a:lnSpc>
            </a:pPr>
            <a:r>
              <a:rPr lang="es-CO" sz="1600" b="1" dirty="0">
                <a:solidFill>
                  <a:srgbClr val="142B48"/>
                </a:solidFill>
              </a:rPr>
              <a:t>Residente de primer año de anestesiología</a:t>
            </a:r>
          </a:p>
          <a:p>
            <a:pPr>
              <a:lnSpc>
                <a:spcPct val="100000"/>
              </a:lnSpc>
            </a:pPr>
            <a:r>
              <a:rPr lang="es-CO" sz="1600" b="1" dirty="0">
                <a:solidFill>
                  <a:srgbClr val="142B48"/>
                </a:solidFill>
              </a:rPr>
              <a:t>Universidad CES</a:t>
            </a:r>
          </a:p>
        </p:txBody>
      </p:sp>
    </p:spTree>
    <p:extLst>
      <p:ext uri="{BB962C8B-B14F-4D97-AF65-F5344CB8AC3E}">
        <p14:creationId xmlns:p14="http://schemas.microsoft.com/office/powerpoint/2010/main" val="110292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700"/>
                                        <p:tgtEl>
                                          <p:spTgt spid="3">
                                            <p:txEl>
                                              <p:pRg st="2" end="2"/>
                                            </p:txEl>
                                          </p:spTgt>
                                        </p:tgtEl>
                                      </p:cBhvr>
                                    </p:animEffect>
                                  </p:childTnLst>
                                </p:cTn>
                              </p:par>
                              <p:par>
                                <p:cTn id="14" presetID="10" presetClass="entr" presetSubtype="0" fill="hold" grpId="0" nodeType="withEffect">
                                  <p:stCondLst>
                                    <p:cond delay="1000"/>
                                  </p:stCondLst>
                                  <p:iterate>
                                    <p:tmPct val="10000"/>
                                  </p:iterate>
                                  <p:childTnLst>
                                    <p:set>
                                      <p:cBhvr>
                                        <p:cTn id="15" dur="1" fill="hold">
                                          <p:stCondLst>
                                            <p:cond delay="0"/>
                                          </p:stCondLst>
                                        </p:cTn>
                                        <p:tgtEl>
                                          <p:spTgt spid="2"/>
                                        </p:tgtEl>
                                        <p:attrNameLst>
                                          <p:attrName>style.visibility</p:attrName>
                                        </p:attrNameLst>
                                      </p:cBhvr>
                                      <p:to>
                                        <p:strVal val="visible"/>
                                      </p:to>
                                    </p:set>
                                    <p:animEffect transition="in" filter="fade">
                                      <p:cBhvr>
                                        <p:cTn id="16"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7427ED-08A2-454D-BEF3-D0365EEAB95E}"/>
              </a:ext>
            </a:extLst>
          </p:cNvPr>
          <p:cNvSpPr>
            <a:spLocks noGrp="1"/>
          </p:cNvSpPr>
          <p:nvPr>
            <p:ph type="title"/>
          </p:nvPr>
        </p:nvSpPr>
        <p:spPr>
          <a:xfrm>
            <a:off x="591816" y="219771"/>
            <a:ext cx="8155676" cy="1332125"/>
          </a:xfrm>
        </p:spPr>
        <p:txBody>
          <a:bodyPr anchor="b">
            <a:normAutofit/>
          </a:bodyPr>
          <a:lstStyle/>
          <a:p>
            <a:r>
              <a:rPr lang="es-CO" dirty="0"/>
              <a:t>Ares</a:t>
            </a:r>
            <a:br>
              <a:rPr lang="es-CO" dirty="0"/>
            </a:br>
            <a:r>
              <a:rPr lang="es-CO" sz="4000" dirty="0">
                <a:solidFill>
                  <a:srgbClr val="142B48"/>
                </a:solidFill>
              </a:rPr>
              <a:t>Nombre romano: Marte</a:t>
            </a:r>
          </a:p>
        </p:txBody>
      </p:sp>
      <p:sp>
        <p:nvSpPr>
          <p:cNvPr id="3" name="Marcador de contenido 2">
            <a:extLst>
              <a:ext uri="{FF2B5EF4-FFF2-40B4-BE49-F238E27FC236}">
                <a16:creationId xmlns:a16="http://schemas.microsoft.com/office/drawing/2014/main" id="{C10DD189-FB8B-4052-B5BB-C5BC57F5E5CF}"/>
              </a:ext>
            </a:extLst>
          </p:cNvPr>
          <p:cNvSpPr>
            <a:spLocks noGrp="1"/>
          </p:cNvSpPr>
          <p:nvPr>
            <p:ph idx="1"/>
          </p:nvPr>
        </p:nvSpPr>
        <p:spPr>
          <a:xfrm>
            <a:off x="814867" y="1645255"/>
            <a:ext cx="8028882" cy="3043238"/>
          </a:xfrm>
        </p:spPr>
        <p:txBody>
          <a:bodyPr>
            <a:normAutofit/>
          </a:bodyPr>
          <a:lstStyle/>
          <a:p>
            <a:pPr marL="0" indent="0" algn="just">
              <a:lnSpc>
                <a:spcPct val="100000"/>
              </a:lnSpc>
              <a:buNone/>
            </a:pPr>
            <a:r>
              <a:rPr lang="es-ES" sz="1800" dirty="0"/>
              <a:t>Dios de la guerra, la fuerza, la virilidad masculina, y el derramamiento de sangre. Protector del olimpo y de los ejércitos. Los símbolos son la lanza y el escudo. También los son la antorcha, el jabalí, la serpiente, el perro, el buitre. Hijo de Zeus y Hera, amante preferido de Afrodita, su aliada en la guerra y sanadora. Su nombre romano Marte, nos dio la palabra marcial, martes (día de la semana) y el mes de marzo.</a:t>
            </a:r>
            <a:endParaRPr lang="es-CO" sz="1800" dirty="0"/>
          </a:p>
        </p:txBody>
      </p:sp>
      <p:pic>
        <p:nvPicPr>
          <p:cNvPr id="8194" name="Picture 2" descr="El mito de Ares, dios de la ira y de la guerra - La Mente es Maravillosa">
            <a:extLst>
              <a:ext uri="{FF2B5EF4-FFF2-40B4-BE49-F238E27FC236}">
                <a16:creationId xmlns:a16="http://schemas.microsoft.com/office/drawing/2014/main" id="{2F0D9E96-B2D4-4E23-B34F-14A0F388F5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145" r="41997" b="2"/>
          <a:stretch/>
        </p:blipFill>
        <p:spPr bwMode="auto">
          <a:xfrm>
            <a:off x="9124462" y="1983966"/>
            <a:ext cx="2668133" cy="4583222"/>
          </a:xfrm>
          <a:custGeom>
            <a:avLst/>
            <a:gdLst/>
            <a:ahLst/>
            <a:cxnLst/>
            <a:rect l="l" t="t" r="r" b="b"/>
            <a:pathLst>
              <a:path w="2668133" h="4583222">
                <a:moveTo>
                  <a:pt x="1334067" y="0"/>
                </a:moveTo>
                <a:cubicBezTo>
                  <a:pt x="2070852" y="0"/>
                  <a:pt x="2668133" y="597282"/>
                  <a:pt x="2668133" y="1334066"/>
                </a:cubicBezTo>
                <a:lnTo>
                  <a:pt x="2668133" y="1808649"/>
                </a:lnTo>
                <a:lnTo>
                  <a:pt x="2668133" y="3249156"/>
                </a:lnTo>
                <a:cubicBezTo>
                  <a:pt x="2668133" y="3985941"/>
                  <a:pt x="2070852" y="4583222"/>
                  <a:pt x="1334067" y="4583222"/>
                </a:cubicBezTo>
                <a:cubicBezTo>
                  <a:pt x="597282" y="4583222"/>
                  <a:pt x="0" y="3985941"/>
                  <a:pt x="0" y="3249156"/>
                </a:cubicBezTo>
                <a:lnTo>
                  <a:pt x="0" y="2774573"/>
                </a:lnTo>
                <a:lnTo>
                  <a:pt x="0" y="1334066"/>
                </a:lnTo>
                <a:cubicBezTo>
                  <a:pt x="0" y="597282"/>
                  <a:pt x="597282" y="0"/>
                  <a:pt x="133406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84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690634-144D-4C01-91ED-72A69E5640FF}"/>
              </a:ext>
            </a:extLst>
          </p:cNvPr>
          <p:cNvSpPr>
            <a:spLocks noGrp="1"/>
          </p:cNvSpPr>
          <p:nvPr>
            <p:ph type="title"/>
          </p:nvPr>
        </p:nvSpPr>
        <p:spPr>
          <a:xfrm>
            <a:off x="674426" y="250302"/>
            <a:ext cx="7486935" cy="1341552"/>
          </a:xfrm>
        </p:spPr>
        <p:txBody>
          <a:bodyPr anchor="b">
            <a:normAutofit/>
          </a:bodyPr>
          <a:lstStyle/>
          <a:p>
            <a:r>
              <a:rPr lang="es-CO" dirty="0" err="1"/>
              <a:t>Dioniso</a:t>
            </a:r>
            <a:br>
              <a:rPr lang="es-CO" dirty="0"/>
            </a:br>
            <a:r>
              <a:rPr lang="es-CO" sz="4000" dirty="0">
                <a:solidFill>
                  <a:srgbClr val="142B48"/>
                </a:solidFill>
              </a:rPr>
              <a:t>Nombre romano: Baco</a:t>
            </a:r>
          </a:p>
        </p:txBody>
      </p:sp>
      <p:sp>
        <p:nvSpPr>
          <p:cNvPr id="3" name="Marcador de contenido 2">
            <a:extLst>
              <a:ext uri="{FF2B5EF4-FFF2-40B4-BE49-F238E27FC236}">
                <a16:creationId xmlns:a16="http://schemas.microsoft.com/office/drawing/2014/main" id="{EFE11E58-726C-4143-BC92-D2E3F9E34EF2}"/>
              </a:ext>
            </a:extLst>
          </p:cNvPr>
          <p:cNvSpPr>
            <a:spLocks noGrp="1"/>
          </p:cNvSpPr>
          <p:nvPr>
            <p:ph idx="1"/>
          </p:nvPr>
        </p:nvSpPr>
        <p:spPr>
          <a:xfrm>
            <a:off x="805216" y="1917697"/>
            <a:ext cx="8136330" cy="2698472"/>
          </a:xfrm>
        </p:spPr>
        <p:txBody>
          <a:bodyPr>
            <a:normAutofit/>
          </a:bodyPr>
          <a:lstStyle/>
          <a:p>
            <a:pPr marL="0" indent="0" algn="just">
              <a:buNone/>
            </a:pPr>
            <a:r>
              <a:rPr lang="es-ES" sz="1800" dirty="0"/>
              <a:t>Dios del vino, las celebraciones y el éxtasis. Dios patrón del arte del teatro. Los símbolos incluyen la vid, la hiedra, la copa, el tigre, la pantera, el leopardo, el delfín y la cabra. Hijo de Zeus y de la mortal princesa de Tebas, Sémele. Casado con la princesa cretense Ariadna. El olímpico más joven, así como el único nacido de una mujer mortal.</a:t>
            </a:r>
            <a:endParaRPr lang="es-CO" sz="1800" dirty="0"/>
          </a:p>
        </p:txBody>
      </p:sp>
      <p:pic>
        <p:nvPicPr>
          <p:cNvPr id="9218" name="Picture 2" descr="Dioniso - Wikipedia, la enciclopedia libre">
            <a:extLst>
              <a:ext uri="{FF2B5EF4-FFF2-40B4-BE49-F238E27FC236}">
                <a16:creationId xmlns:a16="http://schemas.microsoft.com/office/drawing/2014/main" id="{FF0BD613-19BB-4B49-8FC1-8A9DB93CD9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12827"/>
          <a:stretch/>
        </p:blipFill>
        <p:spPr bwMode="auto">
          <a:xfrm>
            <a:off x="9152742" y="1917697"/>
            <a:ext cx="2668133" cy="4583222"/>
          </a:xfrm>
          <a:custGeom>
            <a:avLst/>
            <a:gdLst/>
            <a:ahLst/>
            <a:cxnLst/>
            <a:rect l="l" t="t" r="r" b="b"/>
            <a:pathLst>
              <a:path w="2668133" h="4583222">
                <a:moveTo>
                  <a:pt x="1334067" y="0"/>
                </a:moveTo>
                <a:cubicBezTo>
                  <a:pt x="2070852" y="0"/>
                  <a:pt x="2668133" y="597282"/>
                  <a:pt x="2668133" y="1334066"/>
                </a:cubicBezTo>
                <a:lnTo>
                  <a:pt x="2668133" y="1808649"/>
                </a:lnTo>
                <a:lnTo>
                  <a:pt x="2668133" y="3249156"/>
                </a:lnTo>
                <a:cubicBezTo>
                  <a:pt x="2668133" y="3985941"/>
                  <a:pt x="2070852" y="4583222"/>
                  <a:pt x="1334067" y="4583222"/>
                </a:cubicBezTo>
                <a:cubicBezTo>
                  <a:pt x="597282" y="4583222"/>
                  <a:pt x="0" y="3985941"/>
                  <a:pt x="0" y="3249156"/>
                </a:cubicBezTo>
                <a:lnTo>
                  <a:pt x="0" y="2774573"/>
                </a:lnTo>
                <a:lnTo>
                  <a:pt x="0" y="1334066"/>
                </a:lnTo>
                <a:cubicBezTo>
                  <a:pt x="0" y="597282"/>
                  <a:pt x="597282" y="0"/>
                  <a:pt x="133406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038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8F3B75-4BB0-427D-8E2E-6B7481682C42}"/>
              </a:ext>
            </a:extLst>
          </p:cNvPr>
          <p:cNvSpPr>
            <a:spLocks noGrp="1"/>
          </p:cNvSpPr>
          <p:nvPr>
            <p:ph type="title"/>
          </p:nvPr>
        </p:nvSpPr>
        <p:spPr>
          <a:xfrm>
            <a:off x="620800" y="252012"/>
            <a:ext cx="8425254" cy="1280348"/>
          </a:xfrm>
        </p:spPr>
        <p:txBody>
          <a:bodyPr anchor="b">
            <a:normAutofit/>
          </a:bodyPr>
          <a:lstStyle/>
          <a:p>
            <a:r>
              <a:rPr lang="es-CO" dirty="0"/>
              <a:t>Hermes</a:t>
            </a:r>
            <a:br>
              <a:rPr lang="es-CO" dirty="0"/>
            </a:br>
            <a:r>
              <a:rPr lang="es-CO" sz="4000" dirty="0">
                <a:solidFill>
                  <a:srgbClr val="142B48"/>
                </a:solidFill>
              </a:rPr>
              <a:t>Nombre romano: Mercurio</a:t>
            </a:r>
          </a:p>
        </p:txBody>
      </p:sp>
      <p:sp>
        <p:nvSpPr>
          <p:cNvPr id="3" name="Marcador de contenido 2">
            <a:extLst>
              <a:ext uri="{FF2B5EF4-FFF2-40B4-BE49-F238E27FC236}">
                <a16:creationId xmlns:a16="http://schemas.microsoft.com/office/drawing/2014/main" id="{74880601-8D48-467A-AFDD-013AD696A58B}"/>
              </a:ext>
            </a:extLst>
          </p:cNvPr>
          <p:cNvSpPr>
            <a:spLocks noGrp="1"/>
          </p:cNvSpPr>
          <p:nvPr>
            <p:ph idx="1"/>
          </p:nvPr>
        </p:nvSpPr>
        <p:spPr>
          <a:xfrm>
            <a:off x="847219" y="1539149"/>
            <a:ext cx="8103299" cy="2880576"/>
          </a:xfrm>
        </p:spPr>
        <p:txBody>
          <a:bodyPr>
            <a:normAutofit/>
          </a:bodyPr>
          <a:lstStyle/>
          <a:p>
            <a:pPr marL="0" indent="0" algn="just">
              <a:lnSpc>
                <a:spcPct val="100000"/>
              </a:lnSpc>
              <a:buNone/>
            </a:pPr>
            <a:r>
              <a:rPr lang="es-ES" sz="1800" dirty="0"/>
              <a:t>Mensajero de los dioses; dios del comercio y la retórica. Los símbolos incluyen el caduceo (vara entrelazada con dos serpientes), las sandalias y el casco alados, la cigüeña y la tortuga (cuyo caparazón usó para inventar la lira). Hijo de Zeus y la ninfa Maia. El segundo olímpico más joven, apenas mayor que Dioniso. Se casó con </a:t>
            </a:r>
            <a:r>
              <a:rPr lang="es-ES" sz="1800" dirty="0" err="1"/>
              <a:t>Dríope</a:t>
            </a:r>
            <a:r>
              <a:rPr lang="es-ES" sz="1800" dirty="0"/>
              <a:t>, hija del rey </a:t>
            </a:r>
            <a:r>
              <a:rPr lang="es-ES" sz="1800" dirty="0" err="1"/>
              <a:t>Dríope</a:t>
            </a:r>
            <a:r>
              <a:rPr lang="es-ES" sz="1800" dirty="0"/>
              <a:t>, y su hijo Pan se convirtió en el dios de la naturaleza, el señor de los sátiros, el inventor de la flauta y el compañero de Dioniso.</a:t>
            </a:r>
            <a:endParaRPr lang="es-CO" sz="1800" dirty="0"/>
          </a:p>
        </p:txBody>
      </p:sp>
      <p:pic>
        <p:nvPicPr>
          <p:cNvPr id="10242" name="Picture 2" descr="Hermes - Wikipedia">
            <a:extLst>
              <a:ext uri="{FF2B5EF4-FFF2-40B4-BE49-F238E27FC236}">
                <a16:creationId xmlns:a16="http://schemas.microsoft.com/office/drawing/2014/main" id="{660F140C-D826-45BC-93AA-3D3E50393503}"/>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10714" r="5823"/>
          <a:stretch/>
        </p:blipFill>
        <p:spPr bwMode="auto">
          <a:xfrm>
            <a:off x="9214790" y="1907640"/>
            <a:ext cx="2668133" cy="4583222"/>
          </a:xfrm>
          <a:custGeom>
            <a:avLst/>
            <a:gdLst/>
            <a:ahLst/>
            <a:cxnLst/>
            <a:rect l="l" t="t" r="r" b="b"/>
            <a:pathLst>
              <a:path w="2668133" h="4583222">
                <a:moveTo>
                  <a:pt x="1334067" y="0"/>
                </a:moveTo>
                <a:cubicBezTo>
                  <a:pt x="2070852" y="0"/>
                  <a:pt x="2668133" y="597282"/>
                  <a:pt x="2668133" y="1334066"/>
                </a:cubicBezTo>
                <a:lnTo>
                  <a:pt x="2668133" y="1808649"/>
                </a:lnTo>
                <a:lnTo>
                  <a:pt x="2668133" y="3249156"/>
                </a:lnTo>
                <a:cubicBezTo>
                  <a:pt x="2668133" y="3985941"/>
                  <a:pt x="2070852" y="4583222"/>
                  <a:pt x="1334067" y="4583222"/>
                </a:cubicBezTo>
                <a:cubicBezTo>
                  <a:pt x="597282" y="4583222"/>
                  <a:pt x="0" y="3985941"/>
                  <a:pt x="0" y="3249156"/>
                </a:cubicBezTo>
                <a:lnTo>
                  <a:pt x="0" y="2774573"/>
                </a:lnTo>
                <a:lnTo>
                  <a:pt x="0" y="1334066"/>
                </a:lnTo>
                <a:cubicBezTo>
                  <a:pt x="0" y="597282"/>
                  <a:pt x="597282" y="0"/>
                  <a:pt x="133406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136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E3FA6D-7C52-4DCC-93D0-4EC43D422027}"/>
              </a:ext>
            </a:extLst>
          </p:cNvPr>
          <p:cNvSpPr>
            <a:spLocks noGrp="1"/>
          </p:cNvSpPr>
          <p:nvPr>
            <p:ph type="title"/>
          </p:nvPr>
        </p:nvSpPr>
        <p:spPr>
          <a:xfrm>
            <a:off x="660778" y="340260"/>
            <a:ext cx="7227628" cy="1322698"/>
          </a:xfrm>
        </p:spPr>
        <p:txBody>
          <a:bodyPr anchor="b">
            <a:normAutofit/>
          </a:bodyPr>
          <a:lstStyle/>
          <a:p>
            <a:r>
              <a:rPr lang="es-CO" dirty="0"/>
              <a:t>Artemisa</a:t>
            </a:r>
            <a:br>
              <a:rPr lang="es-CO" dirty="0"/>
            </a:br>
            <a:r>
              <a:rPr lang="es-CO" sz="4000" dirty="0">
                <a:solidFill>
                  <a:srgbClr val="142B48"/>
                </a:solidFill>
              </a:rPr>
              <a:t>Nombre romano: Diana</a:t>
            </a:r>
          </a:p>
        </p:txBody>
      </p:sp>
      <p:sp>
        <p:nvSpPr>
          <p:cNvPr id="3" name="Marcador de contenido 2">
            <a:extLst>
              <a:ext uri="{FF2B5EF4-FFF2-40B4-BE49-F238E27FC236}">
                <a16:creationId xmlns:a16="http://schemas.microsoft.com/office/drawing/2014/main" id="{F2DB91FD-2110-453A-830A-0B4482F23359}"/>
              </a:ext>
            </a:extLst>
          </p:cNvPr>
          <p:cNvSpPr>
            <a:spLocks noGrp="1"/>
          </p:cNvSpPr>
          <p:nvPr>
            <p:ph idx="1"/>
          </p:nvPr>
        </p:nvSpPr>
        <p:spPr>
          <a:xfrm>
            <a:off x="957463" y="1795741"/>
            <a:ext cx="7424382" cy="2305541"/>
          </a:xfrm>
        </p:spPr>
        <p:txBody>
          <a:bodyPr>
            <a:normAutofit/>
          </a:bodyPr>
          <a:lstStyle/>
          <a:p>
            <a:pPr marL="0" indent="0" algn="just">
              <a:lnSpc>
                <a:spcPct val="100000"/>
              </a:lnSpc>
              <a:buNone/>
            </a:pPr>
            <a:r>
              <a:rPr lang="es-ES" dirty="0"/>
              <a:t>Diosa virgen de la caza, la virginidad, el parto, el tiro con arco y todos los animales. Los símbolos incluyen la luna, el ciervo, el perro de caza, la osa, la serpiente, el ciprés y el arco y la flecha. Hermana gemela de Apolo. Hija mayor de Zeus y Leto.</a:t>
            </a:r>
            <a:endParaRPr lang="es-CO" dirty="0"/>
          </a:p>
        </p:txBody>
      </p:sp>
      <p:pic>
        <p:nvPicPr>
          <p:cNvPr id="11266" name="Picture 2" descr="Artemisa - Wikipedia, la enciclopedia libre">
            <a:extLst>
              <a:ext uri="{FF2B5EF4-FFF2-40B4-BE49-F238E27FC236}">
                <a16:creationId xmlns:a16="http://schemas.microsoft.com/office/drawing/2014/main" id="{15BA15B6-9429-4CC5-A311-C47F05DB1D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7671"/>
          <a:stretch/>
        </p:blipFill>
        <p:spPr bwMode="auto">
          <a:xfrm>
            <a:off x="8884993" y="1730914"/>
            <a:ext cx="2668133" cy="4583222"/>
          </a:xfrm>
          <a:custGeom>
            <a:avLst/>
            <a:gdLst/>
            <a:ahLst/>
            <a:cxnLst/>
            <a:rect l="l" t="t" r="r" b="b"/>
            <a:pathLst>
              <a:path w="2668133" h="4583222">
                <a:moveTo>
                  <a:pt x="1334067" y="0"/>
                </a:moveTo>
                <a:cubicBezTo>
                  <a:pt x="2070852" y="0"/>
                  <a:pt x="2668133" y="597282"/>
                  <a:pt x="2668133" y="1334066"/>
                </a:cubicBezTo>
                <a:lnTo>
                  <a:pt x="2668133" y="1808649"/>
                </a:lnTo>
                <a:lnTo>
                  <a:pt x="2668133" y="3249156"/>
                </a:lnTo>
                <a:cubicBezTo>
                  <a:pt x="2668133" y="3985941"/>
                  <a:pt x="2070852" y="4583222"/>
                  <a:pt x="1334067" y="4583222"/>
                </a:cubicBezTo>
                <a:cubicBezTo>
                  <a:pt x="597282" y="4583222"/>
                  <a:pt x="0" y="3985941"/>
                  <a:pt x="0" y="3249156"/>
                </a:cubicBezTo>
                <a:lnTo>
                  <a:pt x="0" y="2774573"/>
                </a:lnTo>
                <a:lnTo>
                  <a:pt x="0" y="1334066"/>
                </a:lnTo>
                <a:cubicBezTo>
                  <a:pt x="0" y="597282"/>
                  <a:pt x="597282" y="0"/>
                  <a:pt x="133406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706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9666DC-1372-470F-B9A2-D211036A40C4}"/>
              </a:ext>
            </a:extLst>
          </p:cNvPr>
          <p:cNvSpPr>
            <a:spLocks noGrp="1"/>
          </p:cNvSpPr>
          <p:nvPr>
            <p:ph type="title"/>
          </p:nvPr>
        </p:nvSpPr>
        <p:spPr>
          <a:xfrm>
            <a:off x="585364" y="212596"/>
            <a:ext cx="7653962" cy="1284991"/>
          </a:xfrm>
        </p:spPr>
        <p:txBody>
          <a:bodyPr anchor="b">
            <a:normAutofit fontScale="90000"/>
          </a:bodyPr>
          <a:lstStyle/>
          <a:p>
            <a:r>
              <a:rPr lang="es-CO" sz="4900" dirty="0" err="1"/>
              <a:t>Hefesto</a:t>
            </a:r>
            <a:br>
              <a:rPr lang="es-CO" dirty="0"/>
            </a:br>
            <a:r>
              <a:rPr lang="es-CO" dirty="0">
                <a:solidFill>
                  <a:srgbClr val="142B48"/>
                </a:solidFill>
              </a:rPr>
              <a:t>Nombre romano: Vulcano</a:t>
            </a:r>
          </a:p>
        </p:txBody>
      </p:sp>
      <p:sp>
        <p:nvSpPr>
          <p:cNvPr id="3" name="Marcador de contenido 2">
            <a:extLst>
              <a:ext uri="{FF2B5EF4-FFF2-40B4-BE49-F238E27FC236}">
                <a16:creationId xmlns:a16="http://schemas.microsoft.com/office/drawing/2014/main" id="{958B72E9-599F-40F0-A029-BB7D79767E0E}"/>
              </a:ext>
            </a:extLst>
          </p:cNvPr>
          <p:cNvSpPr>
            <a:spLocks noGrp="1"/>
          </p:cNvSpPr>
          <p:nvPr>
            <p:ph idx="1"/>
          </p:nvPr>
        </p:nvSpPr>
        <p:spPr>
          <a:xfrm>
            <a:off x="775389" y="1601236"/>
            <a:ext cx="8082007" cy="2296114"/>
          </a:xfrm>
        </p:spPr>
        <p:txBody>
          <a:bodyPr>
            <a:normAutofit/>
          </a:bodyPr>
          <a:lstStyle/>
          <a:p>
            <a:pPr marL="0" indent="0" algn="just">
              <a:lnSpc>
                <a:spcPct val="100000"/>
              </a:lnSpc>
              <a:buNone/>
            </a:pPr>
            <a:r>
              <a:rPr lang="es-ES" sz="1800" dirty="0"/>
              <a:t>Maestro herrero y artesano de los dioses; dios del fuego y la forja. Los símbolos incluyen el fuego, el yunque, el hacha, el burro, el martillo, las tenazas y la codorniz. Hijo de Hera, con Zeus o sin él. Después de que él naciera, sus padres le arrojaron fuera del monte Olimpo, aterrizando en la isla de Lemnos. Casado con Afrodita, aunque a diferencia de la mayoría de los maridos divinos, raramente fue licencioso. Su nombre latino, Vulcano, nos dio la palabra "volcán".</a:t>
            </a:r>
            <a:endParaRPr lang="es-CO" sz="1800" dirty="0"/>
          </a:p>
        </p:txBody>
      </p:sp>
      <p:pic>
        <p:nvPicPr>
          <p:cNvPr id="12290" name="Picture 2">
            <a:extLst>
              <a:ext uri="{FF2B5EF4-FFF2-40B4-BE49-F238E27FC236}">
                <a16:creationId xmlns:a16="http://schemas.microsoft.com/office/drawing/2014/main" id="{6D37937F-CEFC-4B58-A214-17BCFB52BC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95" r="8520" b="3"/>
          <a:stretch/>
        </p:blipFill>
        <p:spPr bwMode="auto">
          <a:xfrm>
            <a:off x="9140078" y="1840314"/>
            <a:ext cx="2668133" cy="4583222"/>
          </a:xfrm>
          <a:custGeom>
            <a:avLst/>
            <a:gdLst/>
            <a:ahLst/>
            <a:cxnLst/>
            <a:rect l="l" t="t" r="r" b="b"/>
            <a:pathLst>
              <a:path w="2668133" h="4583222">
                <a:moveTo>
                  <a:pt x="1334067" y="0"/>
                </a:moveTo>
                <a:cubicBezTo>
                  <a:pt x="2070852" y="0"/>
                  <a:pt x="2668133" y="597282"/>
                  <a:pt x="2668133" y="1334066"/>
                </a:cubicBezTo>
                <a:lnTo>
                  <a:pt x="2668133" y="1808649"/>
                </a:lnTo>
                <a:lnTo>
                  <a:pt x="2668133" y="3249156"/>
                </a:lnTo>
                <a:cubicBezTo>
                  <a:pt x="2668133" y="3985941"/>
                  <a:pt x="2070852" y="4583222"/>
                  <a:pt x="1334067" y="4583222"/>
                </a:cubicBezTo>
                <a:cubicBezTo>
                  <a:pt x="597282" y="4583222"/>
                  <a:pt x="0" y="3985941"/>
                  <a:pt x="0" y="3249156"/>
                </a:cubicBezTo>
                <a:lnTo>
                  <a:pt x="0" y="2774573"/>
                </a:lnTo>
                <a:lnTo>
                  <a:pt x="0" y="1334066"/>
                </a:lnTo>
                <a:cubicBezTo>
                  <a:pt x="0" y="597282"/>
                  <a:pt x="597282" y="0"/>
                  <a:pt x="133406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136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DA60E-4E3B-4640-82FA-899554836705}"/>
              </a:ext>
            </a:extLst>
          </p:cNvPr>
          <p:cNvSpPr>
            <a:spLocks noGrp="1"/>
          </p:cNvSpPr>
          <p:nvPr>
            <p:ph type="title"/>
          </p:nvPr>
        </p:nvSpPr>
        <p:spPr>
          <a:xfrm>
            <a:off x="654727" y="162226"/>
            <a:ext cx="7452043" cy="1294418"/>
          </a:xfrm>
        </p:spPr>
        <p:txBody>
          <a:bodyPr anchor="b">
            <a:normAutofit fontScale="90000"/>
          </a:bodyPr>
          <a:lstStyle/>
          <a:p>
            <a:r>
              <a:rPr lang="es-CO" sz="4900" dirty="0"/>
              <a:t>Deméter</a:t>
            </a:r>
            <a:br>
              <a:rPr lang="es-CO" dirty="0"/>
            </a:br>
            <a:r>
              <a:rPr lang="es-CO" dirty="0">
                <a:solidFill>
                  <a:srgbClr val="142B48"/>
                </a:solidFill>
              </a:rPr>
              <a:t>Nombre romano: Ceres</a:t>
            </a:r>
          </a:p>
        </p:txBody>
      </p:sp>
      <p:sp>
        <p:nvSpPr>
          <p:cNvPr id="3" name="Marcador de contenido 2">
            <a:extLst>
              <a:ext uri="{FF2B5EF4-FFF2-40B4-BE49-F238E27FC236}">
                <a16:creationId xmlns:a16="http://schemas.microsoft.com/office/drawing/2014/main" id="{EB940E29-1628-49A5-A547-1CB38D0241F4}"/>
              </a:ext>
            </a:extLst>
          </p:cNvPr>
          <p:cNvSpPr>
            <a:spLocks noGrp="1"/>
          </p:cNvSpPr>
          <p:nvPr>
            <p:ph idx="1"/>
          </p:nvPr>
        </p:nvSpPr>
        <p:spPr>
          <a:xfrm>
            <a:off x="996286" y="1632501"/>
            <a:ext cx="7206018" cy="2013310"/>
          </a:xfrm>
        </p:spPr>
        <p:txBody>
          <a:bodyPr>
            <a:normAutofit/>
          </a:bodyPr>
          <a:lstStyle/>
          <a:p>
            <a:pPr marL="0" indent="0" algn="just">
              <a:lnSpc>
                <a:spcPct val="100000"/>
              </a:lnSpc>
              <a:buNone/>
            </a:pPr>
            <a:r>
              <a:rPr lang="es-ES" dirty="0"/>
              <a:t>Diosa de la fertilidad, la agricultura, la naturaleza y las estaciones del año. Los símbolos incluyen la amapola, el trigo, la antorcha y el cerdo. Medio hija de Crono y Rea. Su nombre latino, Ceres, nos dio la palabra "cereal".</a:t>
            </a:r>
            <a:endParaRPr lang="es-CO" dirty="0"/>
          </a:p>
        </p:txBody>
      </p:sp>
      <p:pic>
        <p:nvPicPr>
          <p:cNvPr id="13314" name="Picture 2" descr="Deméter | Wiki Mitología | Fandom">
            <a:extLst>
              <a:ext uri="{FF2B5EF4-FFF2-40B4-BE49-F238E27FC236}">
                <a16:creationId xmlns:a16="http://schemas.microsoft.com/office/drawing/2014/main" id="{910276EE-387A-42BE-AB5F-1DB81153E9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40" r="15490"/>
          <a:stretch/>
        </p:blipFill>
        <p:spPr bwMode="auto">
          <a:xfrm>
            <a:off x="8842361" y="1777281"/>
            <a:ext cx="2668133" cy="4583222"/>
          </a:xfrm>
          <a:custGeom>
            <a:avLst/>
            <a:gdLst/>
            <a:ahLst/>
            <a:cxnLst/>
            <a:rect l="l" t="t" r="r" b="b"/>
            <a:pathLst>
              <a:path w="2668133" h="4583222">
                <a:moveTo>
                  <a:pt x="1334067" y="0"/>
                </a:moveTo>
                <a:cubicBezTo>
                  <a:pt x="2070852" y="0"/>
                  <a:pt x="2668133" y="597282"/>
                  <a:pt x="2668133" y="1334066"/>
                </a:cubicBezTo>
                <a:lnTo>
                  <a:pt x="2668133" y="1808649"/>
                </a:lnTo>
                <a:lnTo>
                  <a:pt x="2668133" y="3249156"/>
                </a:lnTo>
                <a:cubicBezTo>
                  <a:pt x="2668133" y="3985941"/>
                  <a:pt x="2070852" y="4583222"/>
                  <a:pt x="1334067" y="4583222"/>
                </a:cubicBezTo>
                <a:cubicBezTo>
                  <a:pt x="597282" y="4583222"/>
                  <a:pt x="0" y="3985941"/>
                  <a:pt x="0" y="3249156"/>
                </a:cubicBezTo>
                <a:lnTo>
                  <a:pt x="0" y="2774573"/>
                </a:lnTo>
                <a:lnTo>
                  <a:pt x="0" y="1334066"/>
                </a:lnTo>
                <a:cubicBezTo>
                  <a:pt x="0" y="597282"/>
                  <a:pt x="597282" y="0"/>
                  <a:pt x="133406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928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0A1C13-4E51-4AF3-A33A-A8EC22AE54F0}"/>
              </a:ext>
            </a:extLst>
          </p:cNvPr>
          <p:cNvSpPr>
            <a:spLocks noGrp="1"/>
          </p:cNvSpPr>
          <p:nvPr>
            <p:ph type="title"/>
          </p:nvPr>
        </p:nvSpPr>
        <p:spPr>
          <a:xfrm>
            <a:off x="674426" y="268172"/>
            <a:ext cx="7691652" cy="1303845"/>
          </a:xfrm>
        </p:spPr>
        <p:txBody>
          <a:bodyPr anchor="b">
            <a:normAutofit/>
          </a:bodyPr>
          <a:lstStyle/>
          <a:p>
            <a:r>
              <a:rPr lang="es-CO" dirty="0"/>
              <a:t>Hades</a:t>
            </a:r>
            <a:br>
              <a:rPr lang="es-CO" dirty="0"/>
            </a:br>
            <a:r>
              <a:rPr lang="es-CO" sz="4000" dirty="0">
                <a:solidFill>
                  <a:srgbClr val="142B48"/>
                </a:solidFill>
              </a:rPr>
              <a:t>Nombre romano: Plutón</a:t>
            </a:r>
          </a:p>
        </p:txBody>
      </p:sp>
      <p:sp>
        <p:nvSpPr>
          <p:cNvPr id="3" name="Marcador de contenido 2">
            <a:extLst>
              <a:ext uri="{FF2B5EF4-FFF2-40B4-BE49-F238E27FC236}">
                <a16:creationId xmlns:a16="http://schemas.microsoft.com/office/drawing/2014/main" id="{C7C6CC08-CF0D-4A45-89DE-3C5DD73EE161}"/>
              </a:ext>
            </a:extLst>
          </p:cNvPr>
          <p:cNvSpPr>
            <a:spLocks noGrp="1"/>
          </p:cNvSpPr>
          <p:nvPr>
            <p:ph idx="1"/>
          </p:nvPr>
        </p:nvSpPr>
        <p:spPr>
          <a:xfrm>
            <a:off x="913277" y="1613647"/>
            <a:ext cx="7512754" cy="1919042"/>
          </a:xfrm>
        </p:spPr>
        <p:txBody>
          <a:bodyPr>
            <a:noAutofit/>
          </a:bodyPr>
          <a:lstStyle/>
          <a:p>
            <a:pPr marL="0" indent="0" algn="just">
              <a:lnSpc>
                <a:spcPct val="100000"/>
              </a:lnSpc>
              <a:buNone/>
            </a:pPr>
            <a:r>
              <a:rPr lang="es-ES" sz="1800" dirty="0"/>
              <a:t>Dios del inframundo, de los muertos y las riquezas de la tierra (“Pluto” se traduce como “el rico”). Nació en la primera generación olímpica, pero debido a que vive en el inframundo en vez de en el monte Olimpo, suele no ser incluido entre los doce olímpicos. Robó a Perséfone de la Tierra y la convirtió en su esposa en el inframundo, de donde la dejaba salir cada seis meses para reunirse con su madre.</a:t>
            </a:r>
            <a:endParaRPr lang="es-CO" sz="1800" dirty="0"/>
          </a:p>
        </p:txBody>
      </p:sp>
      <p:pic>
        <p:nvPicPr>
          <p:cNvPr id="14338" name="Picture 2" descr="Hades - Wikipedia, la enciclopedia libre">
            <a:extLst>
              <a:ext uri="{FF2B5EF4-FFF2-40B4-BE49-F238E27FC236}">
                <a16:creationId xmlns:a16="http://schemas.microsoft.com/office/drawing/2014/main" id="{ADB37939-47DF-4AB6-8417-D19CD4E61D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12" r="1" b="1"/>
          <a:stretch/>
        </p:blipFill>
        <p:spPr bwMode="auto">
          <a:xfrm>
            <a:off x="8913272" y="1759693"/>
            <a:ext cx="2668133" cy="4583222"/>
          </a:xfrm>
          <a:custGeom>
            <a:avLst/>
            <a:gdLst/>
            <a:ahLst/>
            <a:cxnLst/>
            <a:rect l="l" t="t" r="r" b="b"/>
            <a:pathLst>
              <a:path w="2668133" h="4583222">
                <a:moveTo>
                  <a:pt x="1334067" y="0"/>
                </a:moveTo>
                <a:cubicBezTo>
                  <a:pt x="2070852" y="0"/>
                  <a:pt x="2668133" y="597282"/>
                  <a:pt x="2668133" y="1334066"/>
                </a:cubicBezTo>
                <a:lnTo>
                  <a:pt x="2668133" y="1808649"/>
                </a:lnTo>
                <a:lnTo>
                  <a:pt x="2668133" y="3249156"/>
                </a:lnTo>
                <a:cubicBezTo>
                  <a:pt x="2668133" y="3985941"/>
                  <a:pt x="2070852" y="4583222"/>
                  <a:pt x="1334067" y="4583222"/>
                </a:cubicBezTo>
                <a:cubicBezTo>
                  <a:pt x="597282" y="4583222"/>
                  <a:pt x="0" y="3985941"/>
                  <a:pt x="0" y="3249156"/>
                </a:cubicBezTo>
                <a:lnTo>
                  <a:pt x="0" y="2774573"/>
                </a:lnTo>
                <a:lnTo>
                  <a:pt x="0" y="1334066"/>
                </a:lnTo>
                <a:cubicBezTo>
                  <a:pt x="0" y="597282"/>
                  <a:pt x="597282" y="0"/>
                  <a:pt x="133406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633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71A50B-8D35-4068-B275-240F678A6B06}"/>
              </a:ext>
            </a:extLst>
          </p:cNvPr>
          <p:cNvSpPr>
            <a:spLocks noGrp="1"/>
          </p:cNvSpPr>
          <p:nvPr>
            <p:ph type="title"/>
          </p:nvPr>
        </p:nvSpPr>
        <p:spPr>
          <a:xfrm>
            <a:off x="395843" y="192756"/>
            <a:ext cx="6864765" cy="1398113"/>
          </a:xfrm>
        </p:spPr>
        <p:txBody>
          <a:bodyPr anchor="b">
            <a:normAutofit fontScale="90000"/>
          </a:bodyPr>
          <a:lstStyle/>
          <a:p>
            <a:r>
              <a:rPr lang="es-CO" sz="4900" dirty="0"/>
              <a:t>Hestia</a:t>
            </a:r>
            <a:br>
              <a:rPr lang="es-CO" dirty="0"/>
            </a:br>
            <a:r>
              <a:rPr lang="es-CO" dirty="0">
                <a:solidFill>
                  <a:srgbClr val="142B48"/>
                </a:solidFill>
              </a:rPr>
              <a:t>Nombre romano: Vesta</a:t>
            </a:r>
          </a:p>
        </p:txBody>
      </p:sp>
      <p:sp>
        <p:nvSpPr>
          <p:cNvPr id="3" name="Marcador de contenido 2">
            <a:extLst>
              <a:ext uri="{FF2B5EF4-FFF2-40B4-BE49-F238E27FC236}">
                <a16:creationId xmlns:a16="http://schemas.microsoft.com/office/drawing/2014/main" id="{5419D253-B232-44C3-B28A-D87A5E6F3462}"/>
              </a:ext>
            </a:extLst>
          </p:cNvPr>
          <p:cNvSpPr>
            <a:spLocks noGrp="1"/>
          </p:cNvSpPr>
          <p:nvPr>
            <p:ph idx="1"/>
          </p:nvPr>
        </p:nvSpPr>
        <p:spPr>
          <a:xfrm>
            <a:off x="723332" y="1648958"/>
            <a:ext cx="8193171" cy="3043238"/>
          </a:xfrm>
        </p:spPr>
        <p:txBody>
          <a:bodyPr>
            <a:normAutofit/>
          </a:bodyPr>
          <a:lstStyle/>
          <a:p>
            <a:pPr marL="0" indent="0" algn="just">
              <a:lnSpc>
                <a:spcPct val="100000"/>
              </a:lnSpc>
              <a:buNone/>
            </a:pPr>
            <a:r>
              <a:rPr lang="es-ES" sz="1800" dirty="0"/>
              <a:t>Diosa del hogar, del correcto orden de lo doméstico y de la familia. Nació en la primera generación olímpica y formó parte de los doce olímpicos, pero los relatos sugieren que cuando Dioniso llegó al monte Olimpo ella le cedió su lugar en los doce para evitar discordias. Se dice que cuando los olímpicos se dirigían a la guerra, la que respaldaba el Olimpo era Hestia. Ella era la única que no iba a la guerra.</a:t>
            </a:r>
            <a:endParaRPr lang="es-CO" sz="1800" dirty="0"/>
          </a:p>
        </p:txBody>
      </p:sp>
      <p:pic>
        <p:nvPicPr>
          <p:cNvPr id="15362" name="Picture 2" descr="Hestia | Wiki Mitología | Fandom">
            <a:extLst>
              <a:ext uri="{FF2B5EF4-FFF2-40B4-BE49-F238E27FC236}">
                <a16:creationId xmlns:a16="http://schemas.microsoft.com/office/drawing/2014/main" id="{3937F419-A53F-4E1D-A2C9-A4B5C42C1C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0" r="9988"/>
          <a:stretch/>
        </p:blipFill>
        <p:spPr bwMode="auto">
          <a:xfrm>
            <a:off x="9173565" y="1902643"/>
            <a:ext cx="2668133" cy="4583222"/>
          </a:xfrm>
          <a:custGeom>
            <a:avLst/>
            <a:gdLst/>
            <a:ahLst/>
            <a:cxnLst/>
            <a:rect l="l" t="t" r="r" b="b"/>
            <a:pathLst>
              <a:path w="2668133" h="4583222">
                <a:moveTo>
                  <a:pt x="1334067" y="0"/>
                </a:moveTo>
                <a:cubicBezTo>
                  <a:pt x="2070852" y="0"/>
                  <a:pt x="2668133" y="597282"/>
                  <a:pt x="2668133" y="1334066"/>
                </a:cubicBezTo>
                <a:lnTo>
                  <a:pt x="2668133" y="1808649"/>
                </a:lnTo>
                <a:lnTo>
                  <a:pt x="2668133" y="3249156"/>
                </a:lnTo>
                <a:cubicBezTo>
                  <a:pt x="2668133" y="3985941"/>
                  <a:pt x="2070852" y="4583222"/>
                  <a:pt x="1334067" y="4583222"/>
                </a:cubicBezTo>
                <a:cubicBezTo>
                  <a:pt x="597282" y="4583222"/>
                  <a:pt x="0" y="3985941"/>
                  <a:pt x="0" y="3249156"/>
                </a:cubicBezTo>
                <a:lnTo>
                  <a:pt x="0" y="2774573"/>
                </a:lnTo>
                <a:lnTo>
                  <a:pt x="0" y="1334066"/>
                </a:lnTo>
                <a:cubicBezTo>
                  <a:pt x="0" y="597282"/>
                  <a:pt x="597282" y="0"/>
                  <a:pt x="133406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317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A2655A-E7C6-49DD-A88C-B6D8F66FC229}"/>
              </a:ext>
            </a:extLst>
          </p:cNvPr>
          <p:cNvSpPr>
            <a:spLocks noGrp="1"/>
          </p:cNvSpPr>
          <p:nvPr>
            <p:ph type="title"/>
          </p:nvPr>
        </p:nvSpPr>
        <p:spPr>
          <a:xfrm>
            <a:off x="656326" y="268171"/>
            <a:ext cx="8026655" cy="1284991"/>
          </a:xfrm>
        </p:spPr>
        <p:txBody>
          <a:bodyPr anchor="b">
            <a:normAutofit fontScale="90000"/>
          </a:bodyPr>
          <a:lstStyle/>
          <a:p>
            <a:r>
              <a:rPr lang="es-CO" sz="4900" dirty="0" err="1"/>
              <a:t>Asclepio</a:t>
            </a:r>
            <a:br>
              <a:rPr lang="es-CO" dirty="0"/>
            </a:br>
            <a:r>
              <a:rPr lang="es-CO" dirty="0">
                <a:solidFill>
                  <a:srgbClr val="142B48"/>
                </a:solidFill>
              </a:rPr>
              <a:t>Nombre romano: Esculapio</a:t>
            </a:r>
          </a:p>
        </p:txBody>
      </p:sp>
      <p:sp>
        <p:nvSpPr>
          <p:cNvPr id="3" name="Marcador de contenido 2">
            <a:extLst>
              <a:ext uri="{FF2B5EF4-FFF2-40B4-BE49-F238E27FC236}">
                <a16:creationId xmlns:a16="http://schemas.microsoft.com/office/drawing/2014/main" id="{D0F22A11-F22F-4657-8148-30E11CA30A6D}"/>
              </a:ext>
            </a:extLst>
          </p:cNvPr>
          <p:cNvSpPr>
            <a:spLocks noGrp="1"/>
          </p:cNvSpPr>
          <p:nvPr>
            <p:ph idx="1"/>
          </p:nvPr>
        </p:nvSpPr>
        <p:spPr>
          <a:xfrm>
            <a:off x="900613" y="1678675"/>
            <a:ext cx="7782368" cy="2099475"/>
          </a:xfrm>
        </p:spPr>
        <p:txBody>
          <a:bodyPr>
            <a:normAutofit/>
          </a:bodyPr>
          <a:lstStyle/>
          <a:p>
            <a:pPr marL="0" indent="0" algn="just">
              <a:lnSpc>
                <a:spcPct val="100000"/>
              </a:lnSpc>
              <a:buNone/>
            </a:pPr>
            <a:r>
              <a:rPr lang="es-ES" dirty="0"/>
              <a:t>El dios de la medicina y la curación. Hijo de Apolo. Representa el aspecto curativo de las artes médicas, enseñadas por su padre. Sus hijas son: </a:t>
            </a:r>
            <a:r>
              <a:rPr lang="es-ES" dirty="0" err="1"/>
              <a:t>Hygieia</a:t>
            </a:r>
            <a:r>
              <a:rPr lang="es-ES" dirty="0"/>
              <a:t> ("higiene"), </a:t>
            </a:r>
            <a:r>
              <a:rPr lang="es-ES" dirty="0" err="1"/>
              <a:t>Iaso</a:t>
            </a:r>
            <a:r>
              <a:rPr lang="es-ES" dirty="0"/>
              <a:t> ("medicina"), </a:t>
            </a:r>
            <a:r>
              <a:rPr lang="es-ES" dirty="0" err="1"/>
              <a:t>Aceso</a:t>
            </a:r>
            <a:r>
              <a:rPr lang="es-ES" dirty="0"/>
              <a:t> ("curación"), </a:t>
            </a:r>
            <a:r>
              <a:rPr lang="es-ES" dirty="0" err="1"/>
              <a:t>Aglæa</a:t>
            </a:r>
            <a:r>
              <a:rPr lang="es-ES" dirty="0"/>
              <a:t>/</a:t>
            </a:r>
            <a:r>
              <a:rPr lang="es-ES" dirty="0" err="1"/>
              <a:t>Ægle</a:t>
            </a:r>
            <a:r>
              <a:rPr lang="es-ES" dirty="0"/>
              <a:t> ("brillo saludable") y Panacea ("remedio universal").</a:t>
            </a:r>
            <a:endParaRPr lang="es-CO" dirty="0"/>
          </a:p>
        </p:txBody>
      </p:sp>
      <p:pic>
        <p:nvPicPr>
          <p:cNvPr id="16388" name="Picture 4" descr="Asclepio - Wikipedia, la enciclopedia libre">
            <a:extLst>
              <a:ext uri="{FF2B5EF4-FFF2-40B4-BE49-F238E27FC236}">
                <a16:creationId xmlns:a16="http://schemas.microsoft.com/office/drawing/2014/main" id="{640A73A9-49E6-4F91-8E00-0AE5142C95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34" r="-2" b="7228"/>
          <a:stretch/>
        </p:blipFill>
        <p:spPr bwMode="auto">
          <a:xfrm>
            <a:off x="9005852" y="1678675"/>
            <a:ext cx="2668133" cy="4583222"/>
          </a:xfrm>
          <a:custGeom>
            <a:avLst/>
            <a:gdLst/>
            <a:ahLst/>
            <a:cxnLst/>
            <a:rect l="l" t="t" r="r" b="b"/>
            <a:pathLst>
              <a:path w="2668133" h="4583222">
                <a:moveTo>
                  <a:pt x="1334067" y="0"/>
                </a:moveTo>
                <a:cubicBezTo>
                  <a:pt x="2070852" y="0"/>
                  <a:pt x="2668133" y="597282"/>
                  <a:pt x="2668133" y="1334066"/>
                </a:cubicBezTo>
                <a:lnTo>
                  <a:pt x="2668133" y="1808649"/>
                </a:lnTo>
                <a:lnTo>
                  <a:pt x="2668133" y="3249156"/>
                </a:lnTo>
                <a:cubicBezTo>
                  <a:pt x="2668133" y="3985941"/>
                  <a:pt x="2070852" y="4583222"/>
                  <a:pt x="1334067" y="4583222"/>
                </a:cubicBezTo>
                <a:cubicBezTo>
                  <a:pt x="597282" y="4583222"/>
                  <a:pt x="0" y="3985941"/>
                  <a:pt x="0" y="3249156"/>
                </a:cubicBezTo>
                <a:lnTo>
                  <a:pt x="0" y="2774573"/>
                </a:lnTo>
                <a:lnTo>
                  <a:pt x="0" y="1334066"/>
                </a:lnTo>
                <a:cubicBezTo>
                  <a:pt x="0" y="597282"/>
                  <a:pt x="597282" y="0"/>
                  <a:pt x="133406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102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F81E90-0E2F-43BE-BEC7-3A9F03A728FB}"/>
              </a:ext>
            </a:extLst>
          </p:cNvPr>
          <p:cNvSpPr>
            <a:spLocks noGrp="1"/>
          </p:cNvSpPr>
          <p:nvPr>
            <p:ph type="title"/>
          </p:nvPr>
        </p:nvSpPr>
        <p:spPr>
          <a:xfrm>
            <a:off x="696796" y="235670"/>
            <a:ext cx="7655634" cy="1284991"/>
          </a:xfrm>
        </p:spPr>
        <p:txBody>
          <a:bodyPr anchor="b">
            <a:normAutofit fontScale="90000"/>
          </a:bodyPr>
          <a:lstStyle/>
          <a:p>
            <a:r>
              <a:rPr lang="es-CO" sz="4900" dirty="0"/>
              <a:t>Eros</a:t>
            </a:r>
            <a:br>
              <a:rPr lang="es-CO" dirty="0"/>
            </a:br>
            <a:r>
              <a:rPr lang="es-CO" dirty="0">
                <a:solidFill>
                  <a:srgbClr val="142B48"/>
                </a:solidFill>
              </a:rPr>
              <a:t>Nombre romano: Cupido</a:t>
            </a:r>
          </a:p>
        </p:txBody>
      </p:sp>
      <p:sp>
        <p:nvSpPr>
          <p:cNvPr id="4" name="Marcador de contenido 3">
            <a:extLst>
              <a:ext uri="{FF2B5EF4-FFF2-40B4-BE49-F238E27FC236}">
                <a16:creationId xmlns:a16="http://schemas.microsoft.com/office/drawing/2014/main" id="{B4342925-A7B9-4968-9931-2292E8B0421B}"/>
              </a:ext>
            </a:extLst>
          </p:cNvPr>
          <p:cNvSpPr>
            <a:spLocks noGrp="1"/>
          </p:cNvSpPr>
          <p:nvPr>
            <p:ph idx="1"/>
          </p:nvPr>
        </p:nvSpPr>
        <p:spPr>
          <a:xfrm>
            <a:off x="941695" y="1776538"/>
            <a:ext cx="7775297" cy="2343248"/>
          </a:xfrm>
        </p:spPr>
        <p:txBody>
          <a:bodyPr>
            <a:normAutofit/>
          </a:bodyPr>
          <a:lstStyle/>
          <a:p>
            <a:pPr marL="0" indent="0" algn="just">
              <a:buNone/>
            </a:pPr>
            <a:r>
              <a:rPr lang="es-ES" dirty="0"/>
              <a:t>El dios del amor sexual y la belleza. También era venerado como una deidad de la fertilidad. Hijo de Afrodita y Ares. Se le representaba a menudo portando una lira, o un arco y una flecha. Es a menudo acompañado por delfines, rosas y antorchas. Casado con la mortal Psique.</a:t>
            </a:r>
            <a:endParaRPr lang="es-CO" dirty="0"/>
          </a:p>
        </p:txBody>
      </p:sp>
      <p:pic>
        <p:nvPicPr>
          <p:cNvPr id="17412" name="Picture 4" descr="La historia de Cupido y San Valentín – El Redondelito">
            <a:extLst>
              <a:ext uri="{FF2B5EF4-FFF2-40B4-BE49-F238E27FC236}">
                <a16:creationId xmlns:a16="http://schemas.microsoft.com/office/drawing/2014/main" id="{A24A9849-01D5-4554-984A-C1BA57C9F7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68" r="14812" b="1"/>
          <a:stretch/>
        </p:blipFill>
        <p:spPr bwMode="auto">
          <a:xfrm>
            <a:off x="9129386" y="1693487"/>
            <a:ext cx="2668133" cy="4583222"/>
          </a:xfrm>
          <a:custGeom>
            <a:avLst/>
            <a:gdLst/>
            <a:ahLst/>
            <a:cxnLst/>
            <a:rect l="l" t="t" r="r" b="b"/>
            <a:pathLst>
              <a:path w="2668133" h="4583222">
                <a:moveTo>
                  <a:pt x="1334067" y="0"/>
                </a:moveTo>
                <a:cubicBezTo>
                  <a:pt x="2070852" y="0"/>
                  <a:pt x="2668133" y="597282"/>
                  <a:pt x="2668133" y="1334066"/>
                </a:cubicBezTo>
                <a:lnTo>
                  <a:pt x="2668133" y="1808649"/>
                </a:lnTo>
                <a:lnTo>
                  <a:pt x="2668133" y="3249156"/>
                </a:lnTo>
                <a:cubicBezTo>
                  <a:pt x="2668133" y="3985941"/>
                  <a:pt x="2070852" y="4583222"/>
                  <a:pt x="1334067" y="4583222"/>
                </a:cubicBezTo>
                <a:cubicBezTo>
                  <a:pt x="597282" y="4583222"/>
                  <a:pt x="0" y="3985941"/>
                  <a:pt x="0" y="3249156"/>
                </a:cubicBezTo>
                <a:lnTo>
                  <a:pt x="0" y="2774573"/>
                </a:lnTo>
                <a:lnTo>
                  <a:pt x="0" y="1334066"/>
                </a:lnTo>
                <a:cubicBezTo>
                  <a:pt x="0" y="597282"/>
                  <a:pt x="597282" y="0"/>
                  <a:pt x="133406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463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oses olímpicos - Wikipedia, la enciclopedia libre">
            <a:extLst>
              <a:ext uri="{FF2B5EF4-FFF2-40B4-BE49-F238E27FC236}">
                <a16:creationId xmlns:a16="http://schemas.microsoft.com/office/drawing/2014/main" id="{AB13A1E6-9E2D-4B1F-9930-320CD371B541}"/>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5347" r="14875" b="-1"/>
          <a:stretch/>
        </p:blipFill>
        <p:spPr bwMode="auto">
          <a:xfrm>
            <a:off x="5373350" y="1353782"/>
            <a:ext cx="6127426" cy="415043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20B001B9-3A8C-4E65-9D5E-46EC5D85C972}"/>
              </a:ext>
            </a:extLst>
          </p:cNvPr>
          <p:cNvSpPr>
            <a:spLocks noGrp="1"/>
          </p:cNvSpPr>
          <p:nvPr>
            <p:ph type="title"/>
          </p:nvPr>
        </p:nvSpPr>
        <p:spPr>
          <a:xfrm>
            <a:off x="594971" y="722498"/>
            <a:ext cx="6127426" cy="1476816"/>
          </a:xfrm>
        </p:spPr>
        <p:txBody>
          <a:bodyPr vert="horz" lIns="91440" tIns="45720" rIns="91440" bIns="45720" rtlCol="0" anchor="b">
            <a:normAutofit/>
          </a:bodyPr>
          <a:lstStyle/>
          <a:p>
            <a:r>
              <a:rPr lang="en-US" sz="5400" dirty="0"/>
              <a:t>Dioses</a:t>
            </a:r>
          </a:p>
        </p:txBody>
      </p:sp>
    </p:spTree>
    <p:extLst>
      <p:ext uri="{BB962C8B-B14F-4D97-AF65-F5344CB8AC3E}">
        <p14:creationId xmlns:p14="http://schemas.microsoft.com/office/powerpoint/2010/main" val="106858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5E0198-9B56-4685-B658-E5DE24A8B439}"/>
              </a:ext>
            </a:extLst>
          </p:cNvPr>
          <p:cNvSpPr>
            <a:spLocks noGrp="1"/>
          </p:cNvSpPr>
          <p:nvPr>
            <p:ph type="title"/>
          </p:nvPr>
        </p:nvSpPr>
        <p:spPr>
          <a:xfrm>
            <a:off x="677943" y="318177"/>
            <a:ext cx="8428644" cy="1275564"/>
          </a:xfrm>
        </p:spPr>
        <p:txBody>
          <a:bodyPr anchor="b">
            <a:normAutofit fontScale="90000"/>
          </a:bodyPr>
          <a:lstStyle/>
          <a:p>
            <a:r>
              <a:rPr lang="es-CO" sz="4900" dirty="0"/>
              <a:t>Hebe</a:t>
            </a:r>
            <a:br>
              <a:rPr lang="es-CO" dirty="0"/>
            </a:br>
            <a:r>
              <a:rPr lang="es-CO" dirty="0">
                <a:solidFill>
                  <a:srgbClr val="142B48"/>
                </a:solidFill>
              </a:rPr>
              <a:t>Nombre romano: </a:t>
            </a:r>
            <a:r>
              <a:rPr lang="es-CO" dirty="0" err="1">
                <a:solidFill>
                  <a:srgbClr val="142B48"/>
                </a:solidFill>
              </a:rPr>
              <a:t>Juventas</a:t>
            </a:r>
            <a:endParaRPr lang="es-CO" dirty="0">
              <a:solidFill>
                <a:srgbClr val="142B48"/>
              </a:solidFill>
            </a:endParaRPr>
          </a:p>
        </p:txBody>
      </p:sp>
      <p:sp>
        <p:nvSpPr>
          <p:cNvPr id="3" name="Marcador de contenido 2">
            <a:extLst>
              <a:ext uri="{FF2B5EF4-FFF2-40B4-BE49-F238E27FC236}">
                <a16:creationId xmlns:a16="http://schemas.microsoft.com/office/drawing/2014/main" id="{5EBB36B9-35CF-4F6A-94CA-3225FF7212D4}"/>
              </a:ext>
            </a:extLst>
          </p:cNvPr>
          <p:cNvSpPr>
            <a:spLocks noGrp="1"/>
          </p:cNvSpPr>
          <p:nvPr>
            <p:ph idx="1"/>
          </p:nvPr>
        </p:nvSpPr>
        <p:spPr>
          <a:xfrm>
            <a:off x="1049761" y="1785128"/>
            <a:ext cx="7239785" cy="1796494"/>
          </a:xfrm>
        </p:spPr>
        <p:txBody>
          <a:bodyPr>
            <a:normAutofit/>
          </a:bodyPr>
          <a:lstStyle/>
          <a:p>
            <a:pPr marL="0" indent="0" algn="just">
              <a:lnSpc>
                <a:spcPct val="100000"/>
              </a:lnSpc>
              <a:buNone/>
            </a:pPr>
            <a:r>
              <a:rPr lang="es-ES" dirty="0"/>
              <a:t>Hija de Zeus y Hera. Hebe era la escanciadora (encargada de servir la bebida) de los dioses y diosas del monte Olimpo, sirviendo su néctar y ambrosía, hasta que se casó con Heracles.</a:t>
            </a:r>
            <a:endParaRPr lang="es-CO" dirty="0"/>
          </a:p>
        </p:txBody>
      </p:sp>
      <p:pic>
        <p:nvPicPr>
          <p:cNvPr id="18434" name="Picture 2" descr="Hebe (mitología) - Wikipedia, la enciclopedia libre">
            <a:extLst>
              <a:ext uri="{FF2B5EF4-FFF2-40B4-BE49-F238E27FC236}">
                <a16:creationId xmlns:a16="http://schemas.microsoft.com/office/drawing/2014/main" id="{B846DD71-EB37-41BF-9E93-6CA320DFED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41" r="1" b="21043"/>
          <a:stretch/>
        </p:blipFill>
        <p:spPr bwMode="auto">
          <a:xfrm>
            <a:off x="9368855" y="1593741"/>
            <a:ext cx="2668133" cy="4583222"/>
          </a:xfrm>
          <a:custGeom>
            <a:avLst/>
            <a:gdLst/>
            <a:ahLst/>
            <a:cxnLst/>
            <a:rect l="l" t="t" r="r" b="b"/>
            <a:pathLst>
              <a:path w="2668133" h="4583222">
                <a:moveTo>
                  <a:pt x="1334067" y="0"/>
                </a:moveTo>
                <a:cubicBezTo>
                  <a:pt x="2070852" y="0"/>
                  <a:pt x="2668133" y="597282"/>
                  <a:pt x="2668133" y="1334066"/>
                </a:cubicBezTo>
                <a:lnTo>
                  <a:pt x="2668133" y="1808649"/>
                </a:lnTo>
                <a:lnTo>
                  <a:pt x="2668133" y="3249156"/>
                </a:lnTo>
                <a:cubicBezTo>
                  <a:pt x="2668133" y="3985941"/>
                  <a:pt x="2070852" y="4583222"/>
                  <a:pt x="1334067" y="4583222"/>
                </a:cubicBezTo>
                <a:cubicBezTo>
                  <a:pt x="597282" y="4583222"/>
                  <a:pt x="0" y="3985941"/>
                  <a:pt x="0" y="3249156"/>
                </a:cubicBezTo>
                <a:lnTo>
                  <a:pt x="0" y="2774573"/>
                </a:lnTo>
                <a:lnTo>
                  <a:pt x="0" y="1334066"/>
                </a:lnTo>
                <a:cubicBezTo>
                  <a:pt x="0" y="597282"/>
                  <a:pt x="597282" y="0"/>
                  <a:pt x="133406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788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AE93B5-B641-4B2A-BAD0-B34C0E4092C9}"/>
              </a:ext>
            </a:extLst>
          </p:cNvPr>
          <p:cNvSpPr>
            <a:spLocks noGrp="1"/>
          </p:cNvSpPr>
          <p:nvPr>
            <p:ph type="title"/>
          </p:nvPr>
        </p:nvSpPr>
        <p:spPr>
          <a:xfrm>
            <a:off x="577484" y="276598"/>
            <a:ext cx="7856832" cy="1247284"/>
          </a:xfrm>
        </p:spPr>
        <p:txBody>
          <a:bodyPr anchor="b">
            <a:normAutofit fontScale="90000"/>
          </a:bodyPr>
          <a:lstStyle/>
          <a:p>
            <a:r>
              <a:rPr lang="es-CO" sz="4900" dirty="0"/>
              <a:t>Heracles</a:t>
            </a:r>
            <a:br>
              <a:rPr lang="es-CO" dirty="0"/>
            </a:br>
            <a:r>
              <a:rPr lang="es-CO" dirty="0">
                <a:solidFill>
                  <a:srgbClr val="142B48"/>
                </a:solidFill>
              </a:rPr>
              <a:t>Nombre romano: Hércules</a:t>
            </a:r>
          </a:p>
        </p:txBody>
      </p:sp>
      <p:sp>
        <p:nvSpPr>
          <p:cNvPr id="3" name="Marcador de contenido 2">
            <a:extLst>
              <a:ext uri="{FF2B5EF4-FFF2-40B4-BE49-F238E27FC236}">
                <a16:creationId xmlns:a16="http://schemas.microsoft.com/office/drawing/2014/main" id="{DDDC4268-1C5B-404F-A738-DF8D113408E2}"/>
              </a:ext>
            </a:extLst>
          </p:cNvPr>
          <p:cNvSpPr>
            <a:spLocks noGrp="1"/>
          </p:cNvSpPr>
          <p:nvPr>
            <p:ph idx="1"/>
          </p:nvPr>
        </p:nvSpPr>
        <p:spPr>
          <a:xfrm>
            <a:off x="818866" y="1660787"/>
            <a:ext cx="7615450" cy="1768213"/>
          </a:xfrm>
        </p:spPr>
        <p:txBody>
          <a:bodyPr>
            <a:noAutofit/>
          </a:bodyPr>
          <a:lstStyle/>
          <a:p>
            <a:pPr marL="0" indent="0" algn="just">
              <a:lnSpc>
                <a:spcPct val="100000"/>
              </a:lnSpc>
              <a:buNone/>
            </a:pPr>
            <a:r>
              <a:rPr lang="es-ES" sz="1800" dirty="0"/>
              <a:t>Un héroe divino (semidiós), hijo de Zeus y Alcmena, hijo adoptivo de Anfitrión, y bisnieto (y hermanastro) de Perseo (</a:t>
            </a:r>
            <a:r>
              <a:rPr lang="es-ES" sz="1800" dirty="0" err="1"/>
              <a:t>Περσεύς</a:t>
            </a:r>
            <a:r>
              <a:rPr lang="es-ES" sz="1800" dirty="0"/>
              <a:t>). Fue el más grande de los héroes griegos, un parangón de la masculinidad y un campeón de la orden olímpica contra los monstruos </a:t>
            </a:r>
            <a:r>
              <a:rPr lang="es-ES" sz="1800" dirty="0" err="1"/>
              <a:t>ctónicos</a:t>
            </a:r>
            <a:r>
              <a:rPr lang="es-ES" sz="1800" dirty="0"/>
              <a:t>. Cuando tuvo lugar su muerte, su parte divina subió al Olimpo, convirtiéndose en un dios.</a:t>
            </a:r>
            <a:endParaRPr lang="es-CO" sz="1800" dirty="0"/>
          </a:p>
        </p:txBody>
      </p:sp>
      <p:pic>
        <p:nvPicPr>
          <p:cNvPr id="19458" name="Picture 2" descr="Heracles - Wikipedia, la enciclopedia libre">
            <a:extLst>
              <a:ext uri="{FF2B5EF4-FFF2-40B4-BE49-F238E27FC236}">
                <a16:creationId xmlns:a16="http://schemas.microsoft.com/office/drawing/2014/main" id="{E2BC0C93-B1E3-423C-990E-9F6B182F4E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3680"/>
          <a:stretch/>
        </p:blipFill>
        <p:spPr bwMode="auto">
          <a:xfrm>
            <a:off x="8956467" y="1660787"/>
            <a:ext cx="2668133" cy="4583222"/>
          </a:xfrm>
          <a:custGeom>
            <a:avLst/>
            <a:gdLst/>
            <a:ahLst/>
            <a:cxnLst/>
            <a:rect l="l" t="t" r="r" b="b"/>
            <a:pathLst>
              <a:path w="2668133" h="4583222">
                <a:moveTo>
                  <a:pt x="1334067" y="0"/>
                </a:moveTo>
                <a:cubicBezTo>
                  <a:pt x="2070852" y="0"/>
                  <a:pt x="2668133" y="597282"/>
                  <a:pt x="2668133" y="1334066"/>
                </a:cubicBezTo>
                <a:lnTo>
                  <a:pt x="2668133" y="1808649"/>
                </a:lnTo>
                <a:lnTo>
                  <a:pt x="2668133" y="3249156"/>
                </a:lnTo>
                <a:cubicBezTo>
                  <a:pt x="2668133" y="3985941"/>
                  <a:pt x="2070852" y="4583222"/>
                  <a:pt x="1334067" y="4583222"/>
                </a:cubicBezTo>
                <a:cubicBezTo>
                  <a:pt x="597282" y="4583222"/>
                  <a:pt x="0" y="3985941"/>
                  <a:pt x="0" y="3249156"/>
                </a:cubicBezTo>
                <a:lnTo>
                  <a:pt x="0" y="2774573"/>
                </a:lnTo>
                <a:lnTo>
                  <a:pt x="0" y="1334066"/>
                </a:lnTo>
                <a:cubicBezTo>
                  <a:pt x="0" y="597282"/>
                  <a:pt x="597282" y="0"/>
                  <a:pt x="133406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163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115961-0DF4-4958-B574-85935951114A}"/>
              </a:ext>
            </a:extLst>
          </p:cNvPr>
          <p:cNvSpPr>
            <a:spLocks noGrp="1"/>
          </p:cNvSpPr>
          <p:nvPr>
            <p:ph type="title"/>
          </p:nvPr>
        </p:nvSpPr>
        <p:spPr>
          <a:xfrm>
            <a:off x="606188" y="103413"/>
            <a:ext cx="9479508" cy="1428848"/>
          </a:xfrm>
        </p:spPr>
        <p:txBody>
          <a:bodyPr anchor="b">
            <a:normAutofit fontScale="90000"/>
          </a:bodyPr>
          <a:lstStyle/>
          <a:p>
            <a:r>
              <a:rPr lang="it-IT" sz="4900" dirty="0"/>
              <a:t>Pan</a:t>
            </a:r>
            <a:br>
              <a:rPr lang="it-IT" dirty="0"/>
            </a:br>
            <a:r>
              <a:rPr lang="it-IT" dirty="0" err="1">
                <a:solidFill>
                  <a:srgbClr val="142B48"/>
                </a:solidFill>
              </a:rPr>
              <a:t>Nombre</a:t>
            </a:r>
            <a:r>
              <a:rPr lang="it-IT" dirty="0">
                <a:solidFill>
                  <a:srgbClr val="142B48"/>
                </a:solidFill>
              </a:rPr>
              <a:t> romano: Fauno o Silvano</a:t>
            </a:r>
            <a:endParaRPr lang="es-CO" dirty="0">
              <a:solidFill>
                <a:srgbClr val="142B48"/>
              </a:solidFill>
            </a:endParaRPr>
          </a:p>
        </p:txBody>
      </p:sp>
      <p:sp>
        <p:nvSpPr>
          <p:cNvPr id="3" name="Marcador de contenido 2">
            <a:extLst>
              <a:ext uri="{FF2B5EF4-FFF2-40B4-BE49-F238E27FC236}">
                <a16:creationId xmlns:a16="http://schemas.microsoft.com/office/drawing/2014/main" id="{8B6BDB2F-00FC-4518-A04E-7AD36631BDDE}"/>
              </a:ext>
            </a:extLst>
          </p:cNvPr>
          <p:cNvSpPr>
            <a:spLocks noGrp="1"/>
          </p:cNvSpPr>
          <p:nvPr>
            <p:ph idx="1"/>
          </p:nvPr>
        </p:nvSpPr>
        <p:spPr>
          <a:xfrm>
            <a:off x="955343" y="1713914"/>
            <a:ext cx="7708043" cy="1428848"/>
          </a:xfrm>
        </p:spPr>
        <p:txBody>
          <a:bodyPr>
            <a:normAutofit/>
          </a:bodyPr>
          <a:lstStyle/>
          <a:p>
            <a:pPr marL="0" indent="0" algn="just">
              <a:lnSpc>
                <a:spcPct val="100000"/>
              </a:lnSpc>
              <a:buNone/>
            </a:pPr>
            <a:r>
              <a:rPr lang="es-ES" dirty="0"/>
              <a:t>El dios de las estepas, los pastores y los rebaños, de las montañas salvajes, la caza y la música rústica, así como el compañero de las ninfas.</a:t>
            </a:r>
            <a:endParaRPr lang="es-CO" dirty="0"/>
          </a:p>
        </p:txBody>
      </p:sp>
      <p:pic>
        <p:nvPicPr>
          <p:cNvPr id="20482" name="Picture 2">
            <a:extLst>
              <a:ext uri="{FF2B5EF4-FFF2-40B4-BE49-F238E27FC236}">
                <a16:creationId xmlns:a16="http://schemas.microsoft.com/office/drawing/2014/main" id="{0057CF01-CECB-4F11-84E4-095F09FD4F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00" r="17279"/>
          <a:stretch/>
        </p:blipFill>
        <p:spPr bwMode="auto">
          <a:xfrm>
            <a:off x="9302867" y="1467321"/>
            <a:ext cx="2668133" cy="4583222"/>
          </a:xfrm>
          <a:custGeom>
            <a:avLst/>
            <a:gdLst/>
            <a:ahLst/>
            <a:cxnLst/>
            <a:rect l="l" t="t" r="r" b="b"/>
            <a:pathLst>
              <a:path w="2668133" h="4583222">
                <a:moveTo>
                  <a:pt x="1334067" y="0"/>
                </a:moveTo>
                <a:cubicBezTo>
                  <a:pt x="2070852" y="0"/>
                  <a:pt x="2668133" y="597282"/>
                  <a:pt x="2668133" y="1334066"/>
                </a:cubicBezTo>
                <a:lnTo>
                  <a:pt x="2668133" y="1808649"/>
                </a:lnTo>
                <a:lnTo>
                  <a:pt x="2668133" y="3249156"/>
                </a:lnTo>
                <a:cubicBezTo>
                  <a:pt x="2668133" y="3985941"/>
                  <a:pt x="2070852" y="4583222"/>
                  <a:pt x="1334067" y="4583222"/>
                </a:cubicBezTo>
                <a:cubicBezTo>
                  <a:pt x="597282" y="4583222"/>
                  <a:pt x="0" y="3985941"/>
                  <a:pt x="0" y="3249156"/>
                </a:cubicBezTo>
                <a:lnTo>
                  <a:pt x="0" y="2774573"/>
                </a:lnTo>
                <a:lnTo>
                  <a:pt x="0" y="1334066"/>
                </a:lnTo>
                <a:cubicBezTo>
                  <a:pt x="0" y="597282"/>
                  <a:pt x="597282" y="0"/>
                  <a:pt x="133406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957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40457E-1E86-47E0-B093-26815156F9C9}"/>
              </a:ext>
            </a:extLst>
          </p:cNvPr>
          <p:cNvSpPr>
            <a:spLocks noGrp="1"/>
          </p:cNvSpPr>
          <p:nvPr>
            <p:ph type="title"/>
          </p:nvPr>
        </p:nvSpPr>
        <p:spPr>
          <a:xfrm>
            <a:off x="659383" y="106054"/>
            <a:ext cx="8237562" cy="1357460"/>
          </a:xfrm>
        </p:spPr>
        <p:txBody>
          <a:bodyPr anchor="b">
            <a:normAutofit fontScale="90000"/>
          </a:bodyPr>
          <a:lstStyle/>
          <a:p>
            <a:r>
              <a:rPr lang="es-CO" sz="4900" dirty="0"/>
              <a:t>Perséfone</a:t>
            </a:r>
            <a:br>
              <a:rPr lang="es-CO" dirty="0"/>
            </a:br>
            <a:r>
              <a:rPr lang="es-CO" dirty="0">
                <a:solidFill>
                  <a:srgbClr val="142B48"/>
                </a:solidFill>
              </a:rPr>
              <a:t>Nombre romano: Proserpina</a:t>
            </a:r>
          </a:p>
        </p:txBody>
      </p:sp>
      <p:sp>
        <p:nvSpPr>
          <p:cNvPr id="3" name="Marcador de contenido 2">
            <a:extLst>
              <a:ext uri="{FF2B5EF4-FFF2-40B4-BE49-F238E27FC236}">
                <a16:creationId xmlns:a16="http://schemas.microsoft.com/office/drawing/2014/main" id="{73E02395-0BFB-4472-8FC4-BFD705AE10E4}"/>
              </a:ext>
            </a:extLst>
          </p:cNvPr>
          <p:cNvSpPr>
            <a:spLocks noGrp="1"/>
          </p:cNvSpPr>
          <p:nvPr>
            <p:ph idx="1"/>
          </p:nvPr>
        </p:nvSpPr>
        <p:spPr>
          <a:xfrm>
            <a:off x="913844" y="1449866"/>
            <a:ext cx="7728640" cy="1664518"/>
          </a:xfrm>
        </p:spPr>
        <p:txBody>
          <a:bodyPr>
            <a:noAutofit/>
          </a:bodyPr>
          <a:lstStyle/>
          <a:p>
            <a:pPr marL="0" indent="0" algn="just">
              <a:lnSpc>
                <a:spcPct val="120000"/>
              </a:lnSpc>
              <a:buNone/>
            </a:pPr>
            <a:r>
              <a:rPr lang="es-ES" sz="1400" dirty="0"/>
              <a:t>Hija de Deméter y Zeus. Diosa de la primavera. Fue secuestrada por Hades, quien la llevó al inframundo. Perséfone se convirtió en reina del inframundo. Deméter, diosa de los cultivos, maldijo la tierra y no permitió que diera frutos. Los hombres, hambrientos, se quejaron con Zeus y este ordenó a Hades que devolviera a su hija. Pero Perséfone había comido fruta del inframundo y no podía quedar del todo libre. Zeus y Hades llegaron a un acuerdo permitiendo a Perséfone salir del inframundo y reunirse con su madre durante seis meses al año en los que Deméter se alegraba y hacía florecer los cultivos (</a:t>
            </a:r>
            <a:r>
              <a:rPr lang="es-ES" sz="1400" dirty="0" err="1"/>
              <a:t>primavera,verano</a:t>
            </a:r>
            <a:r>
              <a:rPr lang="es-ES" sz="1400" dirty="0"/>
              <a:t>). Cuando Perséfone volvía al inframundo, Deméter se deprimía y los árboles perdían sus hojas (</a:t>
            </a:r>
            <a:r>
              <a:rPr lang="es-ES" sz="1400" dirty="0" err="1"/>
              <a:t>otoño,invierno</a:t>
            </a:r>
            <a:r>
              <a:rPr lang="es-ES" sz="1400" dirty="0"/>
              <a:t>).</a:t>
            </a:r>
            <a:endParaRPr lang="es-CO" sz="1400" dirty="0"/>
          </a:p>
        </p:txBody>
      </p:sp>
      <p:pic>
        <p:nvPicPr>
          <p:cNvPr id="21506" name="Picture 2" descr="Perséfone - Wikipedia, la enciclopedia libre">
            <a:extLst>
              <a:ext uri="{FF2B5EF4-FFF2-40B4-BE49-F238E27FC236}">
                <a16:creationId xmlns:a16="http://schemas.microsoft.com/office/drawing/2014/main" id="{198EBBF3-18A1-4A8D-A0EB-79DF24015827}"/>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b="5094"/>
          <a:stretch/>
        </p:blipFill>
        <p:spPr bwMode="auto">
          <a:xfrm>
            <a:off x="9156254" y="1991300"/>
            <a:ext cx="2668133" cy="4583222"/>
          </a:xfrm>
          <a:custGeom>
            <a:avLst/>
            <a:gdLst/>
            <a:ahLst/>
            <a:cxnLst/>
            <a:rect l="l" t="t" r="r" b="b"/>
            <a:pathLst>
              <a:path w="2668133" h="4583222">
                <a:moveTo>
                  <a:pt x="1334067" y="0"/>
                </a:moveTo>
                <a:cubicBezTo>
                  <a:pt x="2070852" y="0"/>
                  <a:pt x="2668133" y="597282"/>
                  <a:pt x="2668133" y="1334066"/>
                </a:cubicBezTo>
                <a:lnTo>
                  <a:pt x="2668133" y="1808649"/>
                </a:lnTo>
                <a:lnTo>
                  <a:pt x="2668133" y="3249156"/>
                </a:lnTo>
                <a:cubicBezTo>
                  <a:pt x="2668133" y="3985941"/>
                  <a:pt x="2070852" y="4583222"/>
                  <a:pt x="1334067" y="4583222"/>
                </a:cubicBezTo>
                <a:cubicBezTo>
                  <a:pt x="597282" y="4583222"/>
                  <a:pt x="0" y="3985941"/>
                  <a:pt x="0" y="3249156"/>
                </a:cubicBezTo>
                <a:lnTo>
                  <a:pt x="0" y="2774573"/>
                </a:lnTo>
                <a:lnTo>
                  <a:pt x="0" y="1334066"/>
                </a:lnTo>
                <a:cubicBezTo>
                  <a:pt x="0" y="597282"/>
                  <a:pt x="597282" y="0"/>
                  <a:pt x="133406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987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88E9D8D-EDDD-47B7-80C9-67BD75861324}"/>
              </a:ext>
            </a:extLst>
          </p:cNvPr>
          <p:cNvSpPr txBox="1">
            <a:spLocks/>
          </p:cNvSpPr>
          <p:nvPr/>
        </p:nvSpPr>
        <p:spPr>
          <a:xfrm>
            <a:off x="165463" y="2046761"/>
            <a:ext cx="11861074" cy="1382239"/>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5200" kern="1200">
                <a:solidFill>
                  <a:schemeClr val="tx2">
                    <a:lumMod val="60000"/>
                    <a:lumOff val="40000"/>
                  </a:schemeClr>
                </a:solidFill>
                <a:latin typeface="+mj-lt"/>
                <a:ea typeface="+mj-ea"/>
                <a:cs typeface="+mj-cs"/>
              </a:defRPr>
            </a:lvl1pPr>
          </a:lstStyle>
          <a:p>
            <a:pPr algn="ctr"/>
            <a:r>
              <a:rPr lang="es-CO" sz="5400" b="1" dirty="0">
                <a:solidFill>
                  <a:srgbClr val="00AAA7"/>
                </a:solidFill>
                <a:latin typeface="Montserrat" panose="02000505000000020004"/>
              </a:rPr>
              <a:t>Héroes</a:t>
            </a:r>
          </a:p>
        </p:txBody>
      </p:sp>
    </p:spTree>
    <p:extLst>
      <p:ext uri="{BB962C8B-B14F-4D97-AF65-F5344CB8AC3E}">
        <p14:creationId xmlns:p14="http://schemas.microsoft.com/office/powerpoint/2010/main" val="1692185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822C97-893D-4093-A09F-EC5DB06C050A}"/>
              </a:ext>
            </a:extLst>
          </p:cNvPr>
          <p:cNvSpPr>
            <a:spLocks noGrp="1"/>
          </p:cNvSpPr>
          <p:nvPr>
            <p:ph type="title"/>
          </p:nvPr>
        </p:nvSpPr>
        <p:spPr>
          <a:xfrm>
            <a:off x="578893" y="87098"/>
            <a:ext cx="10515600" cy="1076539"/>
          </a:xfrm>
        </p:spPr>
        <p:txBody>
          <a:bodyPr/>
          <a:lstStyle/>
          <a:p>
            <a:r>
              <a:rPr lang="es-CO" dirty="0"/>
              <a:t>Generalidades</a:t>
            </a:r>
          </a:p>
        </p:txBody>
      </p:sp>
      <p:sp>
        <p:nvSpPr>
          <p:cNvPr id="3" name="Marcador de contenido 2">
            <a:extLst>
              <a:ext uri="{FF2B5EF4-FFF2-40B4-BE49-F238E27FC236}">
                <a16:creationId xmlns:a16="http://schemas.microsoft.com/office/drawing/2014/main" id="{0956C2F3-324C-43DE-A203-2AA50E27DC1C}"/>
              </a:ext>
            </a:extLst>
          </p:cNvPr>
          <p:cNvSpPr>
            <a:spLocks noGrp="1"/>
          </p:cNvSpPr>
          <p:nvPr>
            <p:ph idx="1"/>
          </p:nvPr>
        </p:nvSpPr>
        <p:spPr>
          <a:xfrm>
            <a:off x="868647" y="1027160"/>
            <a:ext cx="11045849" cy="4530725"/>
          </a:xfrm>
        </p:spPr>
        <p:txBody>
          <a:bodyPr>
            <a:normAutofit/>
          </a:bodyPr>
          <a:lstStyle/>
          <a:p>
            <a:pPr algn="just"/>
            <a:r>
              <a:rPr lang="es-ES" sz="1800" dirty="0"/>
              <a:t>La época en la que vivieron los héroes se conoce como edad heroica. La poesía épica y genealógica creó ciclos de historias agrupadas en torno a héroes o sucesos particulares, y estableció las relaciones familiares entre los héroes de las diferentes historias, organizando así las historias en secuencia. </a:t>
            </a:r>
          </a:p>
          <a:p>
            <a:pPr algn="just"/>
            <a:r>
              <a:rPr lang="es-ES" sz="1800" dirty="0"/>
              <a:t>Tras la aparición del culto heroico, los dioses y los héroes constituyen la esfera sacra y son invocados juntos en los juramentos, dirigiéndoseles oraciones.​ En contraste con la edad de los dioses, durante la heroica, la relación de héroes carece de forma fija y definitiva; ya no nacen grandes dioses, pero siempre pueden surgir nuevos dioses del ejército de los muertos.</a:t>
            </a:r>
          </a:p>
          <a:p>
            <a:pPr algn="just"/>
            <a:r>
              <a:rPr lang="es-ES" sz="1800" dirty="0"/>
              <a:t>Otra importante diferencia entre el culto a los héroes y a los dioses, es que el héroe se convierte en el centro de la identidad del grupo local.</a:t>
            </a:r>
            <a:endParaRPr lang="es-CO" sz="1800" dirty="0"/>
          </a:p>
        </p:txBody>
      </p:sp>
    </p:spTree>
    <p:extLst>
      <p:ext uri="{BB962C8B-B14F-4D97-AF65-F5344CB8AC3E}">
        <p14:creationId xmlns:p14="http://schemas.microsoft.com/office/powerpoint/2010/main" val="2096707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8FE317-5E02-4F49-8AAF-54EEC8ED2C59}"/>
              </a:ext>
            </a:extLst>
          </p:cNvPr>
          <p:cNvSpPr>
            <a:spLocks noGrp="1"/>
          </p:cNvSpPr>
          <p:nvPr>
            <p:ph type="title"/>
          </p:nvPr>
        </p:nvSpPr>
        <p:spPr>
          <a:xfrm>
            <a:off x="605927" y="199651"/>
            <a:ext cx="5490073" cy="812800"/>
          </a:xfrm>
        </p:spPr>
        <p:txBody>
          <a:bodyPr anchor="b">
            <a:normAutofit/>
          </a:bodyPr>
          <a:lstStyle/>
          <a:p>
            <a:r>
              <a:rPr lang="es-CO" dirty="0"/>
              <a:t>Heracles</a:t>
            </a:r>
          </a:p>
        </p:txBody>
      </p:sp>
      <p:sp>
        <p:nvSpPr>
          <p:cNvPr id="3" name="Marcador de contenido 2">
            <a:extLst>
              <a:ext uri="{FF2B5EF4-FFF2-40B4-BE49-F238E27FC236}">
                <a16:creationId xmlns:a16="http://schemas.microsoft.com/office/drawing/2014/main" id="{4AE46A8F-F29A-4576-9B3C-2A17CF1C535A}"/>
              </a:ext>
            </a:extLst>
          </p:cNvPr>
          <p:cNvSpPr>
            <a:spLocks noGrp="1"/>
          </p:cNvSpPr>
          <p:nvPr>
            <p:ph idx="1"/>
          </p:nvPr>
        </p:nvSpPr>
        <p:spPr>
          <a:xfrm>
            <a:off x="723333" y="1127692"/>
            <a:ext cx="8202303" cy="3388042"/>
          </a:xfrm>
        </p:spPr>
        <p:txBody>
          <a:bodyPr>
            <a:normAutofit/>
          </a:bodyPr>
          <a:lstStyle/>
          <a:p>
            <a:pPr algn="just">
              <a:lnSpc>
                <a:spcPct val="100000"/>
              </a:lnSpc>
            </a:pPr>
            <a:r>
              <a:rPr lang="es-ES" sz="1500" dirty="0"/>
              <a:t>Algunos investigadores creen que tras la complicada mitología de Heracles probablemente hubo un hombre real, quizás un cacique-vasallo del reino de Argos. Otros sugieren que la historia de Heracles es una alegoría del paso anual del sol por las doce constelaciones del zodiaco.</a:t>
            </a:r>
          </a:p>
          <a:p>
            <a:pPr algn="just">
              <a:lnSpc>
                <a:spcPct val="100000"/>
              </a:lnSpc>
            </a:pPr>
            <a:r>
              <a:rPr lang="es-ES" sz="1500" dirty="0"/>
              <a:t>​Tradicionalmente Heracles era el hijo de Zeus y Alcmena, nieta de Perseo.​ </a:t>
            </a:r>
          </a:p>
          <a:p>
            <a:pPr algn="just">
              <a:lnSpc>
                <a:spcPct val="100000"/>
              </a:lnSpc>
            </a:pPr>
            <a:r>
              <a:rPr lang="es-ES" sz="1500" dirty="0"/>
              <a:t>En el arte y la literatura, Heracles era representado como un hombre enormemente fuerte de altura moderada, siendo su arma característica el arco pero también frecuentemente la clava. </a:t>
            </a:r>
            <a:endParaRPr lang="es-CO" sz="1500" dirty="0"/>
          </a:p>
        </p:txBody>
      </p:sp>
      <p:pic>
        <p:nvPicPr>
          <p:cNvPr id="22530" name="Picture 2">
            <a:extLst>
              <a:ext uri="{FF2B5EF4-FFF2-40B4-BE49-F238E27FC236}">
                <a16:creationId xmlns:a16="http://schemas.microsoft.com/office/drawing/2014/main" id="{FEA3BFA5-354D-4B2B-9352-C7E66FABAA6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13719" y="1446663"/>
            <a:ext cx="2664344" cy="4844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004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83259F9-4077-4D6E-8587-4E12C4F85E9E}"/>
              </a:ext>
            </a:extLst>
          </p:cNvPr>
          <p:cNvSpPr>
            <a:spLocks noGrp="1"/>
          </p:cNvSpPr>
          <p:nvPr>
            <p:ph idx="1"/>
          </p:nvPr>
        </p:nvSpPr>
        <p:spPr>
          <a:xfrm>
            <a:off x="5158852" y="455560"/>
            <a:ext cx="6619165" cy="6077728"/>
          </a:xfrm>
        </p:spPr>
        <p:txBody>
          <a:bodyPr>
            <a:normAutofit/>
          </a:bodyPr>
          <a:lstStyle/>
          <a:p>
            <a:pPr marL="0" indent="0">
              <a:lnSpc>
                <a:spcPct val="110000"/>
              </a:lnSpc>
              <a:buNone/>
            </a:pPr>
            <a:r>
              <a:rPr lang="es-ES" dirty="0"/>
              <a:t>Abundan los relatos mitológicos sobre él, y los más famosos son los doce trabajos:</a:t>
            </a:r>
          </a:p>
          <a:p>
            <a:pPr marL="457200" indent="-457200">
              <a:lnSpc>
                <a:spcPct val="110000"/>
              </a:lnSpc>
              <a:buFont typeface="+mj-lt"/>
              <a:buAutoNum type="arabicPeriod"/>
            </a:pPr>
            <a:r>
              <a:rPr lang="es-ES" sz="1800" dirty="0"/>
              <a:t>Matar al león de Nemea y despojarlo de su piel.</a:t>
            </a:r>
          </a:p>
          <a:p>
            <a:pPr marL="457200" indent="-457200">
              <a:lnSpc>
                <a:spcPct val="110000"/>
              </a:lnSpc>
              <a:buFont typeface="+mj-lt"/>
              <a:buAutoNum type="arabicPeriod"/>
            </a:pPr>
            <a:r>
              <a:rPr lang="es-ES" sz="1800" dirty="0"/>
              <a:t>Matar a la hidra de </a:t>
            </a:r>
            <a:r>
              <a:rPr lang="es-ES" sz="1800" dirty="0" err="1"/>
              <a:t>Lerna</a:t>
            </a:r>
            <a:r>
              <a:rPr lang="es-ES" sz="1800" dirty="0"/>
              <a:t>.</a:t>
            </a:r>
          </a:p>
          <a:p>
            <a:pPr marL="457200" indent="-457200">
              <a:lnSpc>
                <a:spcPct val="110000"/>
              </a:lnSpc>
              <a:buFont typeface="+mj-lt"/>
              <a:buAutoNum type="arabicPeriod"/>
            </a:pPr>
            <a:r>
              <a:rPr lang="es-ES" sz="1800" dirty="0"/>
              <a:t>Capturar a la cierva de </a:t>
            </a:r>
            <a:r>
              <a:rPr lang="es-ES" sz="1800" dirty="0" err="1"/>
              <a:t>Cerinea</a:t>
            </a:r>
            <a:r>
              <a:rPr lang="es-ES" sz="1800" dirty="0"/>
              <a:t>.</a:t>
            </a:r>
          </a:p>
          <a:p>
            <a:pPr marL="457200" indent="-457200">
              <a:lnSpc>
                <a:spcPct val="110000"/>
              </a:lnSpc>
              <a:buFont typeface="+mj-lt"/>
              <a:buAutoNum type="arabicPeriod"/>
            </a:pPr>
            <a:r>
              <a:rPr lang="es-ES" sz="1800" dirty="0"/>
              <a:t>Capturar al jabalí de </a:t>
            </a:r>
            <a:r>
              <a:rPr lang="es-ES" sz="1800" dirty="0" err="1"/>
              <a:t>Erimanto</a:t>
            </a:r>
            <a:r>
              <a:rPr lang="es-ES" sz="1800" dirty="0"/>
              <a:t>.</a:t>
            </a:r>
          </a:p>
          <a:p>
            <a:pPr marL="457200" indent="-457200">
              <a:lnSpc>
                <a:spcPct val="110000"/>
              </a:lnSpc>
              <a:buFont typeface="+mj-lt"/>
              <a:buAutoNum type="arabicPeriod"/>
            </a:pPr>
            <a:r>
              <a:rPr lang="es-ES" sz="1800" dirty="0"/>
              <a:t>Limpiar los establos de </a:t>
            </a:r>
            <a:r>
              <a:rPr lang="es-ES" sz="1800" dirty="0" err="1"/>
              <a:t>Augías</a:t>
            </a:r>
            <a:r>
              <a:rPr lang="es-ES" sz="1800" dirty="0"/>
              <a:t> en un solo día.</a:t>
            </a:r>
          </a:p>
          <a:p>
            <a:pPr marL="457200" indent="-457200">
              <a:lnSpc>
                <a:spcPct val="110000"/>
              </a:lnSpc>
              <a:buFont typeface="+mj-lt"/>
              <a:buAutoNum type="arabicPeriod"/>
            </a:pPr>
            <a:r>
              <a:rPr lang="es-ES" sz="1800" dirty="0"/>
              <a:t>Matar a las aves del </a:t>
            </a:r>
            <a:r>
              <a:rPr lang="es-ES" sz="1800" dirty="0" err="1"/>
              <a:t>Estínfalo</a:t>
            </a:r>
            <a:r>
              <a:rPr lang="es-ES" sz="1800" dirty="0"/>
              <a:t>.</a:t>
            </a:r>
          </a:p>
          <a:p>
            <a:pPr marL="457200" indent="-457200">
              <a:lnSpc>
                <a:spcPct val="110000"/>
              </a:lnSpc>
              <a:buFont typeface="+mj-lt"/>
              <a:buAutoNum type="arabicPeriod"/>
            </a:pPr>
            <a:r>
              <a:rPr lang="es-ES" sz="1800" dirty="0"/>
              <a:t>Capturar al toro de Creta.</a:t>
            </a:r>
          </a:p>
          <a:p>
            <a:pPr marL="457200" indent="-457200">
              <a:lnSpc>
                <a:spcPct val="110000"/>
              </a:lnSpc>
              <a:buFont typeface="+mj-lt"/>
              <a:buAutoNum type="arabicPeriod"/>
            </a:pPr>
            <a:r>
              <a:rPr lang="es-ES" sz="1800" dirty="0"/>
              <a:t>Robar las yeguas de Diomedes.</a:t>
            </a:r>
          </a:p>
          <a:p>
            <a:pPr marL="457200" indent="-457200">
              <a:lnSpc>
                <a:spcPct val="110000"/>
              </a:lnSpc>
              <a:buFont typeface="+mj-lt"/>
              <a:buAutoNum type="arabicPeriod"/>
            </a:pPr>
            <a:r>
              <a:rPr lang="es-ES" sz="1800" dirty="0"/>
              <a:t>Robar el cinturón de Hipólita.</a:t>
            </a:r>
          </a:p>
          <a:p>
            <a:pPr marL="457200" indent="-457200">
              <a:lnSpc>
                <a:spcPct val="110000"/>
              </a:lnSpc>
              <a:buFont typeface="+mj-lt"/>
              <a:buAutoNum type="arabicPeriod"/>
            </a:pPr>
            <a:r>
              <a:rPr lang="es-ES" sz="1800" dirty="0"/>
              <a:t>Robar el ganado de </a:t>
            </a:r>
            <a:r>
              <a:rPr lang="es-ES" sz="1800" dirty="0" err="1"/>
              <a:t>Gerión</a:t>
            </a:r>
            <a:r>
              <a:rPr lang="es-ES" sz="1800" dirty="0"/>
              <a:t>.</a:t>
            </a:r>
          </a:p>
          <a:p>
            <a:pPr marL="457200" indent="-457200">
              <a:lnSpc>
                <a:spcPct val="110000"/>
              </a:lnSpc>
              <a:buFont typeface="+mj-lt"/>
              <a:buAutoNum type="arabicPeriod"/>
            </a:pPr>
            <a:r>
              <a:rPr lang="es-ES" sz="1800" dirty="0"/>
              <a:t>Robar las manzanas del jardín de las Hespérides.</a:t>
            </a:r>
          </a:p>
          <a:p>
            <a:pPr marL="457200" indent="-457200">
              <a:lnSpc>
                <a:spcPct val="110000"/>
              </a:lnSpc>
              <a:buFont typeface="+mj-lt"/>
              <a:buAutoNum type="arabicPeriod"/>
            </a:pPr>
            <a:r>
              <a:rPr lang="es-ES" sz="1800" dirty="0"/>
              <a:t>Capturar a Cerbero y sacarlo del Hades.</a:t>
            </a:r>
            <a:endParaRPr lang="es-CO" sz="1800" dirty="0"/>
          </a:p>
        </p:txBody>
      </p:sp>
    </p:spTree>
    <p:extLst>
      <p:ext uri="{BB962C8B-B14F-4D97-AF65-F5344CB8AC3E}">
        <p14:creationId xmlns:p14="http://schemas.microsoft.com/office/powerpoint/2010/main" val="3229316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88D24E-B7BE-4A09-AA57-B0D972540C9B}"/>
              </a:ext>
            </a:extLst>
          </p:cNvPr>
          <p:cNvSpPr>
            <a:spLocks noGrp="1"/>
          </p:cNvSpPr>
          <p:nvPr>
            <p:ph type="title"/>
          </p:nvPr>
        </p:nvSpPr>
        <p:spPr>
          <a:xfrm>
            <a:off x="605927" y="47564"/>
            <a:ext cx="5490073" cy="833884"/>
          </a:xfrm>
        </p:spPr>
        <p:txBody>
          <a:bodyPr anchor="b">
            <a:normAutofit/>
          </a:bodyPr>
          <a:lstStyle/>
          <a:p>
            <a:r>
              <a:rPr lang="es-CO" dirty="0"/>
              <a:t>Perseo</a:t>
            </a:r>
          </a:p>
        </p:txBody>
      </p:sp>
      <p:sp>
        <p:nvSpPr>
          <p:cNvPr id="3" name="Marcador de contenido 2">
            <a:extLst>
              <a:ext uri="{FF2B5EF4-FFF2-40B4-BE49-F238E27FC236}">
                <a16:creationId xmlns:a16="http://schemas.microsoft.com/office/drawing/2014/main" id="{F50737EF-583D-44CB-BBC7-73C11D8DAA9F}"/>
              </a:ext>
            </a:extLst>
          </p:cNvPr>
          <p:cNvSpPr>
            <a:spLocks noGrp="1"/>
          </p:cNvSpPr>
          <p:nvPr>
            <p:ph idx="1"/>
          </p:nvPr>
        </p:nvSpPr>
        <p:spPr>
          <a:xfrm>
            <a:off x="839588" y="901128"/>
            <a:ext cx="8022264" cy="3135690"/>
          </a:xfrm>
        </p:spPr>
        <p:txBody>
          <a:bodyPr>
            <a:noAutofit/>
          </a:bodyPr>
          <a:lstStyle/>
          <a:p>
            <a:pPr>
              <a:lnSpc>
                <a:spcPct val="120000"/>
              </a:lnSpc>
            </a:pPr>
            <a:r>
              <a:rPr lang="es-ES" sz="1400" dirty="0"/>
              <a:t>Perseo (en griego antiguo, </a:t>
            </a:r>
            <a:r>
              <a:rPr lang="es-ES" sz="1400" dirty="0" err="1"/>
              <a:t>Περσεύς</a:t>
            </a:r>
            <a:r>
              <a:rPr lang="es-ES" sz="1400" dirty="0"/>
              <a:t>) es un semidiós de la mitología griega, hijo de Zeus, que se convirtió en polvo de oro, y de la mortal Dánae. Esposo de Andrómeda y padre de seis hijos. </a:t>
            </a:r>
          </a:p>
          <a:p>
            <a:pPr>
              <a:lnSpc>
                <a:spcPct val="120000"/>
              </a:lnSpc>
            </a:pPr>
            <a:r>
              <a:rPr lang="es-ES" sz="1400" dirty="0"/>
              <a:t>Como tributo a </a:t>
            </a:r>
            <a:r>
              <a:rPr lang="es-ES" sz="1400" dirty="0" err="1"/>
              <a:t>Hipodamía</a:t>
            </a:r>
            <a:r>
              <a:rPr lang="es-ES" sz="1400" dirty="0"/>
              <a:t> y a su padre, llevó la cabeza de Medusa, la Gorgona que convertía a humanos en piedra.</a:t>
            </a:r>
          </a:p>
          <a:p>
            <a:pPr>
              <a:lnSpc>
                <a:spcPct val="120000"/>
              </a:lnSpc>
            </a:pPr>
            <a:r>
              <a:rPr lang="es-ES" sz="1400" dirty="0"/>
              <a:t>Perseo partió, guiado por los dioses Atenea y Hermes, en busca de las hijas de </a:t>
            </a:r>
            <a:r>
              <a:rPr lang="es-ES" sz="1400" dirty="0" err="1"/>
              <a:t>Forcis</a:t>
            </a:r>
            <a:r>
              <a:rPr lang="es-ES" sz="1400" dirty="0"/>
              <a:t>: las </a:t>
            </a:r>
            <a:r>
              <a:rPr lang="es-ES" sz="1400" dirty="0" err="1"/>
              <a:t>grayas</a:t>
            </a:r>
            <a:r>
              <a:rPr lang="es-ES" sz="1400" dirty="0"/>
              <a:t>, hermanas de las gorgonas. Las </a:t>
            </a:r>
            <a:r>
              <a:rPr lang="es-ES" sz="1400" dirty="0" err="1"/>
              <a:t>grayas</a:t>
            </a:r>
            <a:r>
              <a:rPr lang="es-ES" sz="1400" dirty="0"/>
              <a:t> eran tres ancianas que solo tenían un ojo y un diente para las tres, y se los iban pasando una a otra. Perseo les arrebató el ojo, y, a cambio de devolvérselo, las obligó a confesar dónde vivían las ninfas, sus hermanas.</a:t>
            </a:r>
            <a:br>
              <a:rPr lang="es-ES" sz="1400" dirty="0"/>
            </a:br>
            <a:endParaRPr lang="es-CO" sz="1400" dirty="0"/>
          </a:p>
        </p:txBody>
      </p:sp>
      <p:pic>
        <p:nvPicPr>
          <p:cNvPr id="23554" name="Picture 2">
            <a:extLst>
              <a:ext uri="{FF2B5EF4-FFF2-40B4-BE49-F238E27FC236}">
                <a16:creationId xmlns:a16="http://schemas.microsoft.com/office/drawing/2014/main" id="{495381F3-4580-4974-9BAB-D1C592833D8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50125" y="2142696"/>
            <a:ext cx="2978217" cy="4061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245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566DE1F-7C14-493B-9D6B-82D772D18DCA}"/>
              </a:ext>
            </a:extLst>
          </p:cNvPr>
          <p:cNvSpPr>
            <a:spLocks noGrp="1"/>
          </p:cNvSpPr>
          <p:nvPr>
            <p:ph idx="1"/>
          </p:nvPr>
        </p:nvSpPr>
        <p:spPr>
          <a:xfrm>
            <a:off x="772400" y="476176"/>
            <a:ext cx="10647200" cy="2712855"/>
          </a:xfrm>
        </p:spPr>
        <p:txBody>
          <a:bodyPr>
            <a:noAutofit/>
          </a:bodyPr>
          <a:lstStyle/>
          <a:p>
            <a:pPr algn="just">
              <a:lnSpc>
                <a:spcPct val="100000"/>
              </a:lnSpc>
            </a:pPr>
            <a:r>
              <a:rPr lang="es-ES" sz="1600" dirty="0"/>
              <a:t>De las ninfas obtendría un zurrón mágico para contener la cabeza sin peligro, unas sandalias aladas y el casco de Hades, que volvía invisible a quien lo llevara puesto. Además, recibió de Hermes una hoz de acero (en otras versiones, de diamante),​ con la que podría cortar la cabeza de Medusa, y recibió de Atenea un escudo brillante como un espejo.</a:t>
            </a:r>
          </a:p>
          <a:p>
            <a:pPr algn="just">
              <a:lnSpc>
                <a:spcPct val="100000"/>
              </a:lnSpc>
            </a:pPr>
            <a:r>
              <a:rPr lang="es-ES" sz="1600" dirty="0"/>
              <a:t>Pertrechado con estos objetos, Perseo llegó a introducirse en la morada de las </a:t>
            </a:r>
            <a:r>
              <a:rPr lang="es-ES" sz="1600" dirty="0" err="1"/>
              <a:t>Gorgonas</a:t>
            </a:r>
            <a:r>
              <a:rPr lang="es-ES" sz="1600" dirty="0"/>
              <a:t> que, como las </a:t>
            </a:r>
            <a:r>
              <a:rPr lang="es-ES" sz="1600" dirty="0" err="1"/>
              <a:t>Grayas</a:t>
            </a:r>
            <a:r>
              <a:rPr lang="es-ES" sz="1600" dirty="0"/>
              <a:t>, eran hijas de </a:t>
            </a:r>
            <a:r>
              <a:rPr lang="es-ES" sz="1600" dirty="0" err="1"/>
              <a:t>Forcis</a:t>
            </a:r>
            <a:r>
              <a:rPr lang="es-ES" sz="1600" dirty="0"/>
              <a:t>. Mientras estaban dormidas las Gorgonas, Perseo se acercó a ellas. Atenea guio la mano de Perseo, que además usó como espejo el escudo de bronce que le había prestado la diosa para ver a Medusa sin mirarla directamente. Así, Perseo alcanzó a cortar la cabeza de la Gorgona, de la que nacieron el caballo alado Pegaso y el gigante Crisaor.</a:t>
            </a:r>
            <a:endParaRPr lang="es-CO" sz="1600" dirty="0"/>
          </a:p>
        </p:txBody>
      </p:sp>
      <p:pic>
        <p:nvPicPr>
          <p:cNvPr id="24578" name="Picture 2">
            <a:extLst>
              <a:ext uri="{FF2B5EF4-FFF2-40B4-BE49-F238E27FC236}">
                <a16:creationId xmlns:a16="http://schemas.microsoft.com/office/drawing/2014/main" id="{28AEB211-0B0A-4ACA-994D-CB8BA0C231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92" r="2" b="10572"/>
          <a:stretch/>
        </p:blipFill>
        <p:spPr bwMode="auto">
          <a:xfrm>
            <a:off x="6936002" y="3051004"/>
            <a:ext cx="3401849" cy="3576480"/>
          </a:xfrm>
          <a:custGeom>
            <a:avLst/>
            <a:gdLst/>
            <a:ahLst/>
            <a:cxnLst/>
            <a:rect l="l" t="t" r="r" b="b"/>
            <a:pathLst>
              <a:path w="6391928" h="4660591">
                <a:moveTo>
                  <a:pt x="2329728" y="0"/>
                </a:moveTo>
                <a:lnTo>
                  <a:pt x="2398607" y="0"/>
                </a:lnTo>
                <a:lnTo>
                  <a:pt x="3158515" y="0"/>
                </a:lnTo>
                <a:lnTo>
                  <a:pt x="3993320" y="0"/>
                </a:lnTo>
                <a:lnTo>
                  <a:pt x="4062199" y="0"/>
                </a:lnTo>
                <a:cubicBezTo>
                  <a:pt x="5348874" y="0"/>
                  <a:pt x="6391928" y="1043309"/>
                  <a:pt x="6391928" y="2330293"/>
                </a:cubicBezTo>
                <a:cubicBezTo>
                  <a:pt x="6391928" y="3617285"/>
                  <a:pt x="5348874" y="4660591"/>
                  <a:pt x="4062199" y="4660591"/>
                </a:cubicBezTo>
                <a:lnTo>
                  <a:pt x="3993320" y="4660591"/>
                </a:lnTo>
                <a:lnTo>
                  <a:pt x="3233415" y="4660591"/>
                </a:lnTo>
                <a:lnTo>
                  <a:pt x="2398607" y="4660591"/>
                </a:lnTo>
                <a:lnTo>
                  <a:pt x="2329728" y="4660591"/>
                </a:lnTo>
                <a:cubicBezTo>
                  <a:pt x="1043053" y="4660591"/>
                  <a:pt x="0" y="3617281"/>
                  <a:pt x="0" y="2330297"/>
                </a:cubicBezTo>
                <a:cubicBezTo>
                  <a:pt x="0" y="1043306"/>
                  <a:pt x="1043053" y="0"/>
                  <a:pt x="2329728" y="0"/>
                </a:cubicBezTo>
                <a:close/>
              </a:path>
            </a:pathLst>
          </a:custGeom>
          <a:noFill/>
          <a:ln w="12700">
            <a:solidFill>
              <a:schemeClr val="accent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000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12 Olympic gods (mionet arnold) california Diagram | Quizlet">
            <a:extLst>
              <a:ext uri="{FF2B5EF4-FFF2-40B4-BE49-F238E27FC236}">
                <a16:creationId xmlns:a16="http://schemas.microsoft.com/office/drawing/2014/main" id="{ABAC5763-34F2-4433-A015-3448551194A9}"/>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35820" r="1" b="22180"/>
          <a:stretch/>
        </p:blipFill>
        <p:spPr bwMode="auto">
          <a:xfrm>
            <a:off x="6096000" y="3607890"/>
            <a:ext cx="4481955" cy="2855439"/>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85BDF5D5-C577-4D3E-AFF9-DCF961145E3A}"/>
              </a:ext>
            </a:extLst>
          </p:cNvPr>
          <p:cNvSpPr>
            <a:spLocks noGrp="1"/>
          </p:cNvSpPr>
          <p:nvPr>
            <p:ph type="title"/>
          </p:nvPr>
        </p:nvSpPr>
        <p:spPr>
          <a:xfrm>
            <a:off x="813329" y="394671"/>
            <a:ext cx="6934050" cy="800403"/>
          </a:xfrm>
        </p:spPr>
        <p:txBody>
          <a:bodyPr anchor="b">
            <a:normAutofit/>
          </a:bodyPr>
          <a:lstStyle/>
          <a:p>
            <a:r>
              <a:rPr lang="es-CO" dirty="0"/>
              <a:t>Generalidades</a:t>
            </a:r>
          </a:p>
        </p:txBody>
      </p:sp>
      <p:sp>
        <p:nvSpPr>
          <p:cNvPr id="3" name="Marcador de contenido 2">
            <a:extLst>
              <a:ext uri="{FF2B5EF4-FFF2-40B4-BE49-F238E27FC236}">
                <a16:creationId xmlns:a16="http://schemas.microsoft.com/office/drawing/2014/main" id="{9D5020DC-5F26-4034-9C3E-AA5D5A8431A7}"/>
              </a:ext>
            </a:extLst>
          </p:cNvPr>
          <p:cNvSpPr>
            <a:spLocks noGrp="1"/>
          </p:cNvSpPr>
          <p:nvPr>
            <p:ph idx="1"/>
          </p:nvPr>
        </p:nvSpPr>
        <p:spPr>
          <a:xfrm>
            <a:off x="1201004" y="1374072"/>
            <a:ext cx="10454183" cy="2867023"/>
          </a:xfrm>
        </p:spPr>
        <p:txBody>
          <a:bodyPr>
            <a:normAutofit/>
          </a:bodyPr>
          <a:lstStyle/>
          <a:p>
            <a:pPr algn="just">
              <a:lnSpc>
                <a:spcPct val="100000"/>
              </a:lnSpc>
            </a:pPr>
            <a:r>
              <a:rPr lang="es-ES" sz="1600" dirty="0">
                <a:solidFill>
                  <a:srgbClr val="142B48"/>
                </a:solidFill>
              </a:rPr>
              <a:t>Eran los principales dioses del panteón griego, que moraban en el monte Olimpo (el más alto de Grecia). A ellos les fueron consagrados tanto templos, como festividades cívicas, actividades artísticas y deportivas, siendo considerados los más importantes dentro del amplio conjunto de las deidades de la mitología griega.</a:t>
            </a:r>
          </a:p>
          <a:p>
            <a:pPr algn="just">
              <a:lnSpc>
                <a:spcPct val="100000"/>
              </a:lnSpc>
            </a:pPr>
            <a:r>
              <a:rPr lang="es-ES" sz="1600" dirty="0">
                <a:solidFill>
                  <a:srgbClr val="142B48"/>
                </a:solidFill>
              </a:rPr>
              <a:t>Hubo, en diferentes épocas, catorce dioses diferentes reconocidos como olímpicos, aunque nunca más de doce a la vez. De este concepto es como se hace referencia a ellos como los doce olímpicos, también conocidos como </a:t>
            </a:r>
            <a:r>
              <a:rPr lang="es-ES" sz="1600" dirty="0" err="1">
                <a:solidFill>
                  <a:srgbClr val="142B48"/>
                </a:solidFill>
              </a:rPr>
              <a:t>Dodekatheon</a:t>
            </a:r>
            <a:r>
              <a:rPr lang="es-ES" sz="1600" dirty="0">
                <a:solidFill>
                  <a:srgbClr val="142B48"/>
                </a:solidFill>
              </a:rPr>
              <a:t>.</a:t>
            </a:r>
            <a:endParaRPr lang="es-CO" sz="1600" dirty="0">
              <a:solidFill>
                <a:srgbClr val="142B48"/>
              </a:solidFill>
            </a:endParaRPr>
          </a:p>
        </p:txBody>
      </p:sp>
    </p:spTree>
    <p:extLst>
      <p:ext uri="{BB962C8B-B14F-4D97-AF65-F5344CB8AC3E}">
        <p14:creationId xmlns:p14="http://schemas.microsoft.com/office/powerpoint/2010/main" val="2907196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8DBC8F-0A7C-411D-8EA6-C8EF6AEA7A2C}"/>
              </a:ext>
            </a:extLst>
          </p:cNvPr>
          <p:cNvSpPr>
            <a:spLocks noGrp="1"/>
          </p:cNvSpPr>
          <p:nvPr>
            <p:ph type="title"/>
          </p:nvPr>
        </p:nvSpPr>
        <p:spPr>
          <a:xfrm>
            <a:off x="688627" y="0"/>
            <a:ext cx="5556068" cy="1261779"/>
          </a:xfrm>
        </p:spPr>
        <p:txBody>
          <a:bodyPr anchor="b">
            <a:normAutofit/>
          </a:bodyPr>
          <a:lstStyle/>
          <a:p>
            <a:r>
              <a:rPr lang="es-CO" dirty="0"/>
              <a:t>Los Argonautas</a:t>
            </a:r>
          </a:p>
        </p:txBody>
      </p:sp>
      <p:sp>
        <p:nvSpPr>
          <p:cNvPr id="3" name="Marcador de contenido 2">
            <a:extLst>
              <a:ext uri="{FF2B5EF4-FFF2-40B4-BE49-F238E27FC236}">
                <a16:creationId xmlns:a16="http://schemas.microsoft.com/office/drawing/2014/main" id="{55D7D328-5345-4E23-9989-1FE6765B5AF6}"/>
              </a:ext>
            </a:extLst>
          </p:cNvPr>
          <p:cNvSpPr>
            <a:spLocks noGrp="1"/>
          </p:cNvSpPr>
          <p:nvPr>
            <p:ph idx="1"/>
          </p:nvPr>
        </p:nvSpPr>
        <p:spPr>
          <a:xfrm>
            <a:off x="899883" y="1438745"/>
            <a:ext cx="5910350" cy="1537063"/>
          </a:xfrm>
        </p:spPr>
        <p:txBody>
          <a:bodyPr>
            <a:noAutofit/>
          </a:bodyPr>
          <a:lstStyle/>
          <a:p>
            <a:pPr algn="just">
              <a:lnSpc>
                <a:spcPct val="100000"/>
              </a:lnSpc>
            </a:pPr>
            <a:r>
              <a:rPr lang="es-ES" sz="1800" dirty="0"/>
              <a:t>La única épica helenística conservada, los </a:t>
            </a:r>
            <a:r>
              <a:rPr lang="es-ES" sz="1800" dirty="0" err="1"/>
              <a:t>Argonáuticas</a:t>
            </a:r>
            <a:r>
              <a:rPr lang="es-ES" sz="1800" dirty="0"/>
              <a:t> de Apolonio de Rodas (poeta épico, investigador y director de la Biblioteca de Alejandría), narra el mito del viaje de Jasón y los Argonautas para recuperar el vellocino de oro de la mítica tierra de </a:t>
            </a:r>
            <a:r>
              <a:rPr lang="es-ES" sz="1800" dirty="0" err="1"/>
              <a:t>Cólquida</a:t>
            </a:r>
            <a:r>
              <a:rPr lang="es-ES" sz="1800" dirty="0"/>
              <a:t>.</a:t>
            </a:r>
            <a:endParaRPr lang="es-CO" sz="1800" dirty="0"/>
          </a:p>
        </p:txBody>
      </p:sp>
      <p:pic>
        <p:nvPicPr>
          <p:cNvPr id="25602" name="Picture 2">
            <a:extLst>
              <a:ext uri="{FF2B5EF4-FFF2-40B4-BE49-F238E27FC236}">
                <a16:creationId xmlns:a16="http://schemas.microsoft.com/office/drawing/2014/main" id="{B7AB73DD-A77D-4526-815A-078A838006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35351" y="2001515"/>
            <a:ext cx="4506660" cy="4279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387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19A2BC6-E93B-4F8A-B6D4-4051A28C22A1}"/>
              </a:ext>
            </a:extLst>
          </p:cNvPr>
          <p:cNvSpPr>
            <a:spLocks noGrp="1"/>
          </p:cNvSpPr>
          <p:nvPr>
            <p:ph idx="1"/>
          </p:nvPr>
        </p:nvSpPr>
        <p:spPr>
          <a:xfrm>
            <a:off x="4954137" y="1612256"/>
            <a:ext cx="6810233" cy="4771390"/>
          </a:xfrm>
        </p:spPr>
        <p:txBody>
          <a:bodyPr>
            <a:normAutofit/>
          </a:bodyPr>
          <a:lstStyle/>
          <a:p>
            <a:pPr algn="just">
              <a:lnSpc>
                <a:spcPct val="100000"/>
              </a:lnSpc>
            </a:pPr>
            <a:r>
              <a:rPr lang="es-ES" sz="1800" dirty="0">
                <a:solidFill>
                  <a:srgbClr val="142B48"/>
                </a:solidFill>
              </a:rPr>
              <a:t>En las </a:t>
            </a:r>
            <a:r>
              <a:rPr lang="es-ES" sz="1800" dirty="0" err="1">
                <a:solidFill>
                  <a:srgbClr val="142B48"/>
                </a:solidFill>
              </a:rPr>
              <a:t>Argonáuticas</a:t>
            </a:r>
            <a:r>
              <a:rPr lang="es-ES" sz="1800" dirty="0">
                <a:solidFill>
                  <a:srgbClr val="142B48"/>
                </a:solidFill>
              </a:rPr>
              <a:t>, Jasón es empujado a su búsqueda por el rey Pelias, quien recibe una profecía sobre un hombre con una sandalia que sería su némesis. Jasón pierde una sandalia en un río, llegando a la corte de Pelias e iniciando así la épica. Casi todos los miembros de la siguiente generación de héroes, además de Heracles, fueron con Jasón en el </a:t>
            </a:r>
            <a:r>
              <a:rPr lang="es-ES" sz="1800" dirty="0" err="1">
                <a:solidFill>
                  <a:srgbClr val="142B48"/>
                </a:solidFill>
              </a:rPr>
              <a:t>Argo</a:t>
            </a:r>
            <a:r>
              <a:rPr lang="es-ES" sz="1800" dirty="0">
                <a:solidFill>
                  <a:srgbClr val="142B48"/>
                </a:solidFill>
              </a:rPr>
              <a:t> para buscar el vellocino de oro. Esta generación también incluía a Teseo, que fue a Creta a matar al Minotauro, a la heroína Atalanta y a Meleagro, que una vez tuvo un ciclo épico propio que rivalizaba con la Ilíada y la Odisea. Píndaro, Apolonio y Apolodoro se esforzaron en dar listas completas de los Argonautas.</a:t>
            </a:r>
            <a:endParaRPr lang="es-CO" sz="1800" dirty="0">
              <a:solidFill>
                <a:srgbClr val="142B48"/>
              </a:solidFill>
            </a:endParaRPr>
          </a:p>
        </p:txBody>
      </p:sp>
    </p:spTree>
    <p:extLst>
      <p:ext uri="{BB962C8B-B14F-4D97-AF65-F5344CB8AC3E}">
        <p14:creationId xmlns:p14="http://schemas.microsoft.com/office/powerpoint/2010/main" val="1989845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745F08-F8A7-4068-9B45-BFE0C5144FA7}"/>
              </a:ext>
            </a:extLst>
          </p:cNvPr>
          <p:cNvSpPr>
            <a:spLocks noGrp="1"/>
          </p:cNvSpPr>
          <p:nvPr>
            <p:ph type="title"/>
          </p:nvPr>
        </p:nvSpPr>
        <p:spPr/>
        <p:txBody>
          <a:bodyPr/>
          <a:lstStyle/>
          <a:p>
            <a:r>
              <a:rPr lang="es-CO" dirty="0"/>
              <a:t>Guerra de Troya</a:t>
            </a:r>
          </a:p>
        </p:txBody>
      </p:sp>
      <p:sp>
        <p:nvSpPr>
          <p:cNvPr id="3" name="Marcador de contenido 2">
            <a:extLst>
              <a:ext uri="{FF2B5EF4-FFF2-40B4-BE49-F238E27FC236}">
                <a16:creationId xmlns:a16="http://schemas.microsoft.com/office/drawing/2014/main" id="{6C66366C-25CE-4ADC-BB9C-CC162938ADE6}"/>
              </a:ext>
            </a:extLst>
          </p:cNvPr>
          <p:cNvSpPr>
            <a:spLocks noGrp="1"/>
          </p:cNvSpPr>
          <p:nvPr>
            <p:ph idx="1"/>
          </p:nvPr>
        </p:nvSpPr>
        <p:spPr>
          <a:xfrm>
            <a:off x="4967784" y="1718125"/>
            <a:ext cx="6878472" cy="4774750"/>
          </a:xfrm>
        </p:spPr>
        <p:txBody>
          <a:bodyPr>
            <a:noAutofit/>
          </a:bodyPr>
          <a:lstStyle/>
          <a:p>
            <a:pPr algn="just">
              <a:lnSpc>
                <a:spcPct val="120000"/>
              </a:lnSpc>
            </a:pPr>
            <a:r>
              <a:rPr lang="es-ES" sz="1600" dirty="0"/>
              <a:t>El ciclo de la Guerra de Troya, una colección de poemas épicos, comienza con los sucesos que desencadenaron la guerra: Eris y la manzana dorada “para la más bella” (</a:t>
            </a:r>
            <a:r>
              <a:rPr lang="es-ES" sz="1600" dirty="0" err="1"/>
              <a:t>kallisti</a:t>
            </a:r>
            <a:r>
              <a:rPr lang="es-ES" sz="1600" dirty="0"/>
              <a:t>), el juicio de Paris, el rapto de Helena y el sacrificio de Ifigenia en </a:t>
            </a:r>
            <a:r>
              <a:rPr lang="es-ES" sz="1600" dirty="0" err="1"/>
              <a:t>Áulide</a:t>
            </a:r>
            <a:r>
              <a:rPr lang="es-ES" sz="1600" dirty="0"/>
              <a:t>. Para rescatar a Helena, los griegos organizaron una gran expedición bajo el mando del hermano de Menelao, Agamenón, rey de Argos o Micenas, pero los troyanos se negaron a liberarla. </a:t>
            </a:r>
          </a:p>
          <a:p>
            <a:pPr algn="just">
              <a:lnSpc>
                <a:spcPct val="120000"/>
              </a:lnSpc>
            </a:pPr>
            <a:r>
              <a:rPr lang="es-ES" sz="1600" dirty="0"/>
              <a:t>La Ilíada, que se desarrolla en el décimo año de la guerra, cuenta la disputa de Agamenón con Aquiles, que era el mejor guerrero griego, y las consiguientes muertes en batalla del amigo de Aquiles, Patroclo, y del hijo mayor de Príamo, Héctor. Tras la muerte de </a:t>
            </a:r>
            <a:r>
              <a:rPr lang="es-ES" sz="1600" dirty="0" err="1"/>
              <a:t>estem</a:t>
            </a:r>
            <a:r>
              <a:rPr lang="es-ES" sz="1600" dirty="0"/>
              <a:t> se unieron a los troyanos dos exóticos aliados: Pentesilea, reina de las Amazonas, y Memnón, rey de los etíopes e hijo de la diosa de la aurora </a:t>
            </a:r>
            <a:r>
              <a:rPr lang="es-ES" sz="1600" dirty="0" err="1"/>
              <a:t>Eos</a:t>
            </a:r>
            <a:r>
              <a:rPr lang="es-ES" sz="1600" dirty="0"/>
              <a:t>.</a:t>
            </a:r>
          </a:p>
        </p:txBody>
      </p:sp>
    </p:spTree>
    <p:extLst>
      <p:ext uri="{BB962C8B-B14F-4D97-AF65-F5344CB8AC3E}">
        <p14:creationId xmlns:p14="http://schemas.microsoft.com/office/powerpoint/2010/main" val="148711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1772D1C-C1BE-4806-8FFA-4088A643F7F0}"/>
              </a:ext>
            </a:extLst>
          </p:cNvPr>
          <p:cNvSpPr>
            <a:spLocks noGrp="1"/>
          </p:cNvSpPr>
          <p:nvPr>
            <p:ph idx="1"/>
          </p:nvPr>
        </p:nvSpPr>
        <p:spPr>
          <a:xfrm>
            <a:off x="4899547" y="866123"/>
            <a:ext cx="6878471" cy="4530725"/>
          </a:xfrm>
        </p:spPr>
        <p:txBody>
          <a:bodyPr>
            <a:noAutofit/>
          </a:bodyPr>
          <a:lstStyle/>
          <a:p>
            <a:pPr algn="just">
              <a:lnSpc>
                <a:spcPct val="100000"/>
              </a:lnSpc>
            </a:pPr>
            <a:r>
              <a:rPr lang="es-ES" sz="1600" dirty="0"/>
              <a:t> Aquiles mató a ambos, pero Paris logró entonces matarlo con una flecha en el talón, la única parte de su cuerpo vulnerable a las armas humanas. Antes de que pudieran tomar Troya, los griegos tuvieron que robar de la ciudadela la imagen de madera de Palas Atenea (el Paladio). Finalmente, con la ayuda de Atenea construyeron el caballo de Troya. </a:t>
            </a:r>
          </a:p>
          <a:p>
            <a:pPr algn="just">
              <a:lnSpc>
                <a:spcPct val="100000"/>
              </a:lnSpc>
            </a:pPr>
            <a:r>
              <a:rPr lang="es-ES" sz="1600" dirty="0"/>
              <a:t>A pesar de las advertencias de la hija de Príamo, Casandra, los troyanos fueron convencidos por </a:t>
            </a:r>
            <a:r>
              <a:rPr lang="es-ES" sz="1600" dirty="0" err="1"/>
              <a:t>Sinón</a:t>
            </a:r>
            <a:r>
              <a:rPr lang="es-ES" sz="1600" dirty="0"/>
              <a:t>, un griego que había fingido su deserción, para llevar el caballo dentro de las murallas de Troya como ofrenda para Atenea. </a:t>
            </a:r>
            <a:br>
              <a:rPr lang="es-ES" sz="1600" dirty="0"/>
            </a:br>
            <a:r>
              <a:rPr lang="es-ES" sz="1600" dirty="0"/>
              <a:t>El sacerdote Laocoonte, que intentó destruir el caballo, fue muerto por serpientes marinas. Al anochecer la flota griega regresó y los guerreros del caballo abrieron las puertas de la ciudad. En el completo saqueo que siguió, Príamo y sus restantes hijos fueron asesinados, pasando las mujeres troyanas a ser esclavas en varias ciudades de Grecia. Los aventurados viajes de regreso de los líderes griegos (incluidos los vagabundeos de Odiseo y Eneas, y el asesinato de Agamenón) fueron narrados en dos épicas, los Regresos (</a:t>
            </a:r>
            <a:r>
              <a:rPr lang="es-ES" sz="1600" dirty="0" err="1"/>
              <a:t>Nostoi</a:t>
            </a:r>
            <a:r>
              <a:rPr lang="es-ES" sz="1600" dirty="0"/>
              <a:t>, hoy perdida) y la Odisea de Homero. El ciclo troyano también incluye las aventuras de los hijos de la generación troyana (por ejemplo Orestes y Telémaco).</a:t>
            </a:r>
            <a:endParaRPr lang="es-CO" sz="1600" dirty="0"/>
          </a:p>
          <a:p>
            <a:pPr algn="just">
              <a:lnSpc>
                <a:spcPct val="100000"/>
              </a:lnSpc>
            </a:pPr>
            <a:endParaRPr lang="es-CO" sz="1600" dirty="0"/>
          </a:p>
        </p:txBody>
      </p:sp>
    </p:spTree>
    <p:extLst>
      <p:ext uri="{BB962C8B-B14F-4D97-AF65-F5344CB8AC3E}">
        <p14:creationId xmlns:p14="http://schemas.microsoft.com/office/powerpoint/2010/main" val="2350744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8419A3-A4F7-4E43-8996-8A285D7285DF}"/>
              </a:ext>
            </a:extLst>
          </p:cNvPr>
          <p:cNvSpPr>
            <a:spLocks noGrp="1"/>
          </p:cNvSpPr>
          <p:nvPr>
            <p:ph type="title"/>
          </p:nvPr>
        </p:nvSpPr>
        <p:spPr>
          <a:xfrm>
            <a:off x="635727" y="258101"/>
            <a:ext cx="2310354" cy="699678"/>
          </a:xfrm>
        </p:spPr>
        <p:txBody>
          <a:bodyPr anchor="b">
            <a:normAutofit/>
          </a:bodyPr>
          <a:lstStyle/>
          <a:p>
            <a:r>
              <a:rPr lang="es-CO" dirty="0"/>
              <a:t>Teseo</a:t>
            </a:r>
          </a:p>
        </p:txBody>
      </p:sp>
      <p:sp>
        <p:nvSpPr>
          <p:cNvPr id="3" name="Marcador de contenido 2">
            <a:extLst>
              <a:ext uri="{FF2B5EF4-FFF2-40B4-BE49-F238E27FC236}">
                <a16:creationId xmlns:a16="http://schemas.microsoft.com/office/drawing/2014/main" id="{F9DE5C68-1C30-4B03-BF5B-9DBC310EC254}"/>
              </a:ext>
            </a:extLst>
          </p:cNvPr>
          <p:cNvSpPr>
            <a:spLocks noGrp="1"/>
          </p:cNvSpPr>
          <p:nvPr>
            <p:ph idx="1"/>
          </p:nvPr>
        </p:nvSpPr>
        <p:spPr>
          <a:xfrm>
            <a:off x="767850" y="1119109"/>
            <a:ext cx="6754498" cy="3388042"/>
          </a:xfrm>
        </p:spPr>
        <p:txBody>
          <a:bodyPr>
            <a:normAutofit/>
          </a:bodyPr>
          <a:lstStyle/>
          <a:p>
            <a:pPr algn="just">
              <a:lnSpc>
                <a:spcPct val="100000"/>
              </a:lnSpc>
            </a:pPr>
            <a:r>
              <a:rPr lang="es-ES" sz="1600" dirty="0"/>
              <a:t> Rey de Atenas, hijo de </a:t>
            </a:r>
            <a:r>
              <a:rPr lang="es-ES" sz="1600" dirty="0" err="1"/>
              <a:t>Etra</a:t>
            </a:r>
            <a:r>
              <a:rPr lang="es-ES" sz="1600" dirty="0"/>
              <a:t> y Egeo, aunque según otra tradición su padre fue Poseidón,​ el dios del mar.</a:t>
            </a:r>
          </a:p>
          <a:p>
            <a:pPr algn="just">
              <a:lnSpc>
                <a:spcPct val="100000"/>
              </a:lnSpc>
            </a:pPr>
            <a:r>
              <a:rPr lang="es-ES" sz="1600" dirty="0"/>
              <a:t>Teseo fue un héroe fundador de Atenas, como Perseo o Cadmo lo fueron para otras ciudades-estado de la antigüedad. Sus peripecias se narran en la “Vida de Teseo”, de Plutarco, basada en otros escritos más antiguos. Su mito se recrea también en obras posteriores. Por ejemplo, es uno de los personajes principales de “El sueño de una noche de verano” y “Los dos nobles caballeros”, de William Shakespeare.</a:t>
            </a:r>
            <a:endParaRPr lang="es-CO" sz="1600" dirty="0"/>
          </a:p>
        </p:txBody>
      </p:sp>
      <p:pic>
        <p:nvPicPr>
          <p:cNvPr id="27650" name="Picture 2">
            <a:extLst>
              <a:ext uri="{FF2B5EF4-FFF2-40B4-BE49-F238E27FC236}">
                <a16:creationId xmlns:a16="http://schemas.microsoft.com/office/drawing/2014/main" id="{4B301AA2-87CA-4E97-8D31-AA41A85EF0D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97699" y="1422535"/>
            <a:ext cx="3849624" cy="5127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847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3DA8C9-0010-4185-A51D-25026786A025}"/>
              </a:ext>
            </a:extLst>
          </p:cNvPr>
          <p:cNvSpPr>
            <a:spLocks noGrp="1"/>
          </p:cNvSpPr>
          <p:nvPr>
            <p:ph type="title"/>
          </p:nvPr>
        </p:nvSpPr>
        <p:spPr>
          <a:xfrm>
            <a:off x="628881" y="226243"/>
            <a:ext cx="3875203" cy="831654"/>
          </a:xfrm>
        </p:spPr>
        <p:txBody>
          <a:bodyPr anchor="b">
            <a:normAutofit/>
          </a:bodyPr>
          <a:lstStyle/>
          <a:p>
            <a:r>
              <a:rPr lang="es-CO" dirty="0" err="1"/>
              <a:t>Triptólemo</a:t>
            </a:r>
            <a:endParaRPr lang="es-CO" dirty="0"/>
          </a:p>
        </p:txBody>
      </p:sp>
      <p:sp>
        <p:nvSpPr>
          <p:cNvPr id="3" name="Marcador de contenido 2">
            <a:extLst>
              <a:ext uri="{FF2B5EF4-FFF2-40B4-BE49-F238E27FC236}">
                <a16:creationId xmlns:a16="http://schemas.microsoft.com/office/drawing/2014/main" id="{EA71DC9E-73FC-4DE0-9481-B0692052FF81}"/>
              </a:ext>
            </a:extLst>
          </p:cNvPr>
          <p:cNvSpPr>
            <a:spLocks noGrp="1"/>
          </p:cNvSpPr>
          <p:nvPr>
            <p:ph idx="1"/>
          </p:nvPr>
        </p:nvSpPr>
        <p:spPr>
          <a:xfrm>
            <a:off x="644807" y="1160178"/>
            <a:ext cx="11174153" cy="3849624"/>
          </a:xfrm>
        </p:spPr>
        <p:txBody>
          <a:bodyPr>
            <a:normAutofit/>
          </a:bodyPr>
          <a:lstStyle/>
          <a:p>
            <a:pPr algn="just">
              <a:lnSpc>
                <a:spcPct val="100000"/>
              </a:lnSpc>
            </a:pPr>
            <a:r>
              <a:rPr lang="es-ES" sz="1400" dirty="0"/>
              <a:t>Semidiós y un héroe de la mitología griega; aprendió de Deméter las artes de la agricultura y a su vez las enseñó a los griegos. Considerado hijo del rey </a:t>
            </a:r>
            <a:r>
              <a:rPr lang="es-ES" sz="1400" dirty="0" err="1"/>
              <a:t>Céleo</a:t>
            </a:r>
            <a:r>
              <a:rPr lang="es-ES" sz="1400" dirty="0"/>
              <a:t> y la reina </a:t>
            </a:r>
            <a:r>
              <a:rPr lang="es-ES" sz="1400" dirty="0" err="1"/>
              <a:t>Metanira</a:t>
            </a:r>
            <a:r>
              <a:rPr lang="es-ES" sz="1400" dirty="0"/>
              <a:t> de </a:t>
            </a:r>
            <a:r>
              <a:rPr lang="es-ES" sz="1400" dirty="0" err="1"/>
              <a:t>Eleusis</a:t>
            </a:r>
            <a:r>
              <a:rPr lang="es-ES" sz="1400" dirty="0"/>
              <a:t> en el Ática. Hijo de Gea y Océano según </a:t>
            </a:r>
            <a:r>
              <a:rPr lang="es-ES" sz="1400" dirty="0" err="1"/>
              <a:t>Pseudo-Apolodoro</a:t>
            </a:r>
            <a:r>
              <a:rPr lang="es-ES" sz="1400" dirty="0"/>
              <a:t>. Siempre se le relaciona con la Deméter de los misterios eleusinos que perduraron en el mundo griego y romano hasta la era cristiana.</a:t>
            </a:r>
          </a:p>
          <a:p>
            <a:pPr algn="just">
              <a:lnSpc>
                <a:spcPct val="100000"/>
              </a:lnSpc>
            </a:pPr>
            <a:r>
              <a:rPr lang="es-ES" sz="1400" dirty="0"/>
              <a:t>Se representaba a </a:t>
            </a:r>
            <a:r>
              <a:rPr lang="es-ES" sz="1400" dirty="0" err="1"/>
              <a:t>Triptólemo</a:t>
            </a:r>
            <a:r>
              <a:rPr lang="es-ES" sz="1400" dirty="0"/>
              <a:t> como un hombre joven con una rama o diadema en la cabeza, normalmente sentado en su carro alado de una sola rueda tirado por dragones o serpientes. Sus atributos incluyen un plato de grano, un par de espigas y un cetro. El carro probablemente simbolice el proceso de trillar el grano, siendo la rueda el círculo en el que giran los bueyes, y las alas los bieldos con los que aventar, separando las cáscaras vacías del grano. Las serpientes simbolizaban el renacimiento y la fertilidad de la tierra.</a:t>
            </a:r>
            <a:endParaRPr lang="es-CO" sz="1400" dirty="0"/>
          </a:p>
        </p:txBody>
      </p:sp>
      <p:pic>
        <p:nvPicPr>
          <p:cNvPr id="28674" name="Picture 2">
            <a:extLst>
              <a:ext uri="{FF2B5EF4-FFF2-40B4-BE49-F238E27FC236}">
                <a16:creationId xmlns:a16="http://schemas.microsoft.com/office/drawing/2014/main" id="{40A4447F-01E3-4D4E-B571-42D8D685127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88984" y="3295302"/>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313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985B9C-851A-4E19-B40A-9BA349F5C0BA}"/>
              </a:ext>
            </a:extLst>
          </p:cNvPr>
          <p:cNvSpPr>
            <a:spLocks noGrp="1"/>
          </p:cNvSpPr>
          <p:nvPr>
            <p:ph type="title"/>
          </p:nvPr>
        </p:nvSpPr>
        <p:spPr>
          <a:xfrm>
            <a:off x="838199" y="376893"/>
            <a:ext cx="3997752" cy="652544"/>
          </a:xfrm>
        </p:spPr>
        <p:txBody>
          <a:bodyPr anchor="b">
            <a:normAutofit fontScale="90000"/>
          </a:bodyPr>
          <a:lstStyle/>
          <a:p>
            <a:r>
              <a:rPr lang="es-CO" dirty="0"/>
              <a:t>Belerofonte</a:t>
            </a:r>
          </a:p>
        </p:txBody>
      </p:sp>
      <p:sp>
        <p:nvSpPr>
          <p:cNvPr id="3" name="Marcador de contenido 2">
            <a:extLst>
              <a:ext uri="{FF2B5EF4-FFF2-40B4-BE49-F238E27FC236}">
                <a16:creationId xmlns:a16="http://schemas.microsoft.com/office/drawing/2014/main" id="{6FA4840E-955F-4BB8-BF06-26D04A2A4A3C}"/>
              </a:ext>
            </a:extLst>
          </p:cNvPr>
          <p:cNvSpPr>
            <a:spLocks noGrp="1"/>
          </p:cNvSpPr>
          <p:nvPr>
            <p:ph idx="1"/>
          </p:nvPr>
        </p:nvSpPr>
        <p:spPr>
          <a:xfrm>
            <a:off x="702341" y="1303056"/>
            <a:ext cx="6873141" cy="2196334"/>
          </a:xfrm>
        </p:spPr>
        <p:txBody>
          <a:bodyPr>
            <a:noAutofit/>
          </a:bodyPr>
          <a:lstStyle/>
          <a:p>
            <a:pPr algn="just">
              <a:lnSpc>
                <a:spcPct val="100000"/>
              </a:lnSpc>
            </a:pPr>
            <a:r>
              <a:rPr lang="es-ES" sz="1600" dirty="0"/>
              <a:t>Héroe de la mitología griega, cuyas mayores hazañas fueron matar a la Quimera y domar al caballo alado Pegaso. Era el hijo del rey Glauco de Corinto y de </a:t>
            </a:r>
            <a:r>
              <a:rPr lang="es-ES" sz="1600" dirty="0" err="1"/>
              <a:t>Eurínome</a:t>
            </a:r>
            <a:r>
              <a:rPr lang="es-ES" sz="1600" dirty="0"/>
              <a:t>, aunque algunas tradiciones le hacen hijo de Poseidón y </a:t>
            </a:r>
            <a:r>
              <a:rPr lang="es-ES" sz="1600" dirty="0" err="1"/>
              <a:t>Eurínome</a:t>
            </a:r>
            <a:r>
              <a:rPr lang="es-ES" sz="1600" dirty="0"/>
              <a:t>.</a:t>
            </a:r>
          </a:p>
          <a:p>
            <a:pPr algn="just">
              <a:lnSpc>
                <a:spcPct val="100000"/>
              </a:lnSpc>
            </a:pPr>
            <a:r>
              <a:rPr lang="es-ES" sz="1600" dirty="0"/>
              <a:t>Su nombre original era </a:t>
            </a:r>
            <a:r>
              <a:rPr lang="es-ES" sz="1600" dirty="0" err="1"/>
              <a:t>Hipónoo</a:t>
            </a:r>
            <a:r>
              <a:rPr lang="es-ES" sz="1600" dirty="0"/>
              <a:t> o </a:t>
            </a:r>
            <a:r>
              <a:rPr lang="es-ES" sz="1600" dirty="0" err="1"/>
              <a:t>Leofontes</a:t>
            </a:r>
            <a:r>
              <a:rPr lang="es-ES" sz="1600" dirty="0"/>
              <a:t>, pero se lo cambió por el de Belerofonte (que significa “asesino de </a:t>
            </a:r>
            <a:r>
              <a:rPr lang="es-ES" sz="1600" dirty="0" err="1"/>
              <a:t>Belero</a:t>
            </a:r>
            <a:r>
              <a:rPr lang="es-ES" sz="1600" dirty="0"/>
              <a:t>”) después de haber matado accidentalmente a un tirano de Corinto llamado </a:t>
            </a:r>
            <a:r>
              <a:rPr lang="es-ES" sz="1600" dirty="0" err="1"/>
              <a:t>Belero</a:t>
            </a:r>
            <a:r>
              <a:rPr lang="es-ES" sz="1600" dirty="0"/>
              <a:t>.</a:t>
            </a:r>
            <a:endParaRPr lang="es-CO" sz="1600" dirty="0"/>
          </a:p>
        </p:txBody>
      </p:sp>
      <p:pic>
        <p:nvPicPr>
          <p:cNvPr id="29698" name="Picture 2">
            <a:extLst>
              <a:ext uri="{FF2B5EF4-FFF2-40B4-BE49-F238E27FC236}">
                <a16:creationId xmlns:a16="http://schemas.microsoft.com/office/drawing/2014/main" id="{1874D236-2383-4E07-9CCC-26F45065B56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16676" y="1616292"/>
            <a:ext cx="3849624" cy="4799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987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4017A3-0399-4B17-A6DE-69D3448B2423}"/>
              </a:ext>
            </a:extLst>
          </p:cNvPr>
          <p:cNvSpPr>
            <a:spLocks noGrp="1"/>
          </p:cNvSpPr>
          <p:nvPr>
            <p:ph type="title"/>
          </p:nvPr>
        </p:nvSpPr>
        <p:spPr>
          <a:xfrm>
            <a:off x="624923" y="288049"/>
            <a:ext cx="6976880" cy="1266825"/>
          </a:xfrm>
        </p:spPr>
        <p:txBody>
          <a:bodyPr anchor="b">
            <a:normAutofit/>
          </a:bodyPr>
          <a:lstStyle/>
          <a:p>
            <a:r>
              <a:rPr lang="es-CO" dirty="0"/>
              <a:t>Zeus </a:t>
            </a:r>
            <a:br>
              <a:rPr lang="es-CO" dirty="0"/>
            </a:br>
            <a:r>
              <a:rPr lang="es-CO" sz="4000" dirty="0">
                <a:solidFill>
                  <a:srgbClr val="142B48"/>
                </a:solidFill>
              </a:rPr>
              <a:t>Nombre romano: Júpiter</a:t>
            </a:r>
          </a:p>
        </p:txBody>
      </p:sp>
      <p:sp>
        <p:nvSpPr>
          <p:cNvPr id="3" name="Marcador de contenido 2">
            <a:extLst>
              <a:ext uri="{FF2B5EF4-FFF2-40B4-BE49-F238E27FC236}">
                <a16:creationId xmlns:a16="http://schemas.microsoft.com/office/drawing/2014/main" id="{9626039F-788D-4966-8278-7303A3357827}"/>
              </a:ext>
            </a:extLst>
          </p:cNvPr>
          <p:cNvSpPr>
            <a:spLocks noGrp="1"/>
          </p:cNvSpPr>
          <p:nvPr>
            <p:ph idx="1"/>
          </p:nvPr>
        </p:nvSpPr>
        <p:spPr>
          <a:xfrm>
            <a:off x="931071" y="1791701"/>
            <a:ext cx="6976879" cy="2005013"/>
          </a:xfrm>
        </p:spPr>
        <p:txBody>
          <a:bodyPr>
            <a:normAutofit/>
          </a:bodyPr>
          <a:lstStyle/>
          <a:p>
            <a:pPr marL="0" indent="0" algn="just">
              <a:lnSpc>
                <a:spcPct val="110000"/>
              </a:lnSpc>
              <a:buNone/>
            </a:pPr>
            <a:r>
              <a:rPr lang="es-ES" sz="1800" dirty="0"/>
              <a:t>Rey de los dioses y gobernante del monte Olimpo; dios del cielo y el trueno. Hijo menor de los titanes Crono y Rea. Los símbolos incluyen el rayo, el águila, el roble, el cetro y la balanza. Hermano y marido de Hera, aunque tuvo muchas amantes, tanto diosas como mortales.</a:t>
            </a:r>
            <a:endParaRPr lang="es-CO" sz="1800" dirty="0"/>
          </a:p>
        </p:txBody>
      </p:sp>
      <p:pic>
        <p:nvPicPr>
          <p:cNvPr id="2050" name="Picture 2" descr="Zeus - Wikipedia">
            <a:extLst>
              <a:ext uri="{FF2B5EF4-FFF2-40B4-BE49-F238E27FC236}">
                <a16:creationId xmlns:a16="http://schemas.microsoft.com/office/drawing/2014/main" id="{C53D66CE-4C69-4AD9-95F1-055A00DA66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30"/>
          <a:stretch/>
        </p:blipFill>
        <p:spPr bwMode="auto">
          <a:xfrm>
            <a:off x="8592796" y="2404633"/>
            <a:ext cx="2668133" cy="3784516"/>
          </a:xfrm>
          <a:custGeom>
            <a:avLst/>
            <a:gdLst/>
            <a:ahLst/>
            <a:cxnLst/>
            <a:rect l="l" t="t" r="r" b="b"/>
            <a:pathLst>
              <a:path w="2668133" h="4583222">
                <a:moveTo>
                  <a:pt x="1334067" y="0"/>
                </a:moveTo>
                <a:cubicBezTo>
                  <a:pt x="2070852" y="0"/>
                  <a:pt x="2668133" y="597282"/>
                  <a:pt x="2668133" y="1334066"/>
                </a:cubicBezTo>
                <a:lnTo>
                  <a:pt x="2668133" y="1808649"/>
                </a:lnTo>
                <a:lnTo>
                  <a:pt x="2668133" y="3249156"/>
                </a:lnTo>
                <a:cubicBezTo>
                  <a:pt x="2668133" y="3985941"/>
                  <a:pt x="2070852" y="4583222"/>
                  <a:pt x="1334067" y="4583222"/>
                </a:cubicBezTo>
                <a:cubicBezTo>
                  <a:pt x="597282" y="4583222"/>
                  <a:pt x="0" y="3985941"/>
                  <a:pt x="0" y="3249156"/>
                </a:cubicBezTo>
                <a:lnTo>
                  <a:pt x="0" y="2774573"/>
                </a:lnTo>
                <a:lnTo>
                  <a:pt x="0" y="1334066"/>
                </a:lnTo>
                <a:cubicBezTo>
                  <a:pt x="0" y="597282"/>
                  <a:pt x="597282" y="0"/>
                  <a:pt x="133406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195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152C6B-8C76-402F-B97A-706A83252740}"/>
              </a:ext>
            </a:extLst>
          </p:cNvPr>
          <p:cNvSpPr>
            <a:spLocks noGrp="1"/>
          </p:cNvSpPr>
          <p:nvPr>
            <p:ph type="title"/>
          </p:nvPr>
        </p:nvSpPr>
        <p:spPr>
          <a:xfrm>
            <a:off x="736459" y="66780"/>
            <a:ext cx="6539380" cy="1495425"/>
          </a:xfrm>
        </p:spPr>
        <p:txBody>
          <a:bodyPr anchor="b">
            <a:normAutofit fontScale="90000"/>
          </a:bodyPr>
          <a:lstStyle/>
          <a:p>
            <a:r>
              <a:rPr lang="es-CO" sz="4900" dirty="0"/>
              <a:t>Hera</a:t>
            </a:r>
            <a:br>
              <a:rPr lang="es-CO" dirty="0"/>
            </a:br>
            <a:r>
              <a:rPr lang="es-CO" dirty="0">
                <a:solidFill>
                  <a:srgbClr val="142B48"/>
                </a:solidFill>
              </a:rPr>
              <a:t>Nombre romano: Juno</a:t>
            </a:r>
          </a:p>
        </p:txBody>
      </p:sp>
      <p:sp>
        <p:nvSpPr>
          <p:cNvPr id="3" name="Marcador de contenido 2">
            <a:extLst>
              <a:ext uri="{FF2B5EF4-FFF2-40B4-BE49-F238E27FC236}">
                <a16:creationId xmlns:a16="http://schemas.microsoft.com/office/drawing/2014/main" id="{171CBB19-7E00-49F8-9CB4-62BF1B3933C5}"/>
              </a:ext>
            </a:extLst>
          </p:cNvPr>
          <p:cNvSpPr>
            <a:spLocks noGrp="1"/>
          </p:cNvSpPr>
          <p:nvPr>
            <p:ph idx="1"/>
          </p:nvPr>
        </p:nvSpPr>
        <p:spPr>
          <a:xfrm>
            <a:off x="918050" y="1835592"/>
            <a:ext cx="7532008" cy="1704975"/>
          </a:xfrm>
        </p:spPr>
        <p:txBody>
          <a:bodyPr>
            <a:noAutofit/>
          </a:bodyPr>
          <a:lstStyle/>
          <a:p>
            <a:pPr marL="0" indent="0" algn="just">
              <a:lnSpc>
                <a:spcPct val="120000"/>
              </a:lnSpc>
              <a:buNone/>
            </a:pPr>
            <a:r>
              <a:rPr lang="es-ES" sz="1800" dirty="0"/>
              <a:t>Reina de los dioses y diosa del matrimonio y la familia. Hija menor de Crono y Rea. Esposa y hermana de Zeus. Los símbolos incluyen el pavo real, la granada, la corona, el cuco, el león y la vaca. Siendo la diosa del matrimonio, con frecuencia trata de vengarse de los amantes de Zeus y sus hijos.</a:t>
            </a:r>
            <a:endParaRPr lang="es-CO" sz="1800" dirty="0"/>
          </a:p>
        </p:txBody>
      </p:sp>
      <p:pic>
        <p:nvPicPr>
          <p:cNvPr id="3074" name="Picture 2" descr="HERA » La reina de los dioses griegos y Olímpicos">
            <a:extLst>
              <a:ext uri="{FF2B5EF4-FFF2-40B4-BE49-F238E27FC236}">
                <a16:creationId xmlns:a16="http://schemas.microsoft.com/office/drawing/2014/main" id="{1E387765-5DAA-438A-8CF3-D00F8B6858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518"/>
          <a:stretch/>
        </p:blipFill>
        <p:spPr bwMode="auto">
          <a:xfrm>
            <a:off x="8662528" y="2919593"/>
            <a:ext cx="2668133" cy="3481077"/>
          </a:xfrm>
          <a:custGeom>
            <a:avLst/>
            <a:gdLst/>
            <a:ahLst/>
            <a:cxnLst/>
            <a:rect l="l" t="t" r="r" b="b"/>
            <a:pathLst>
              <a:path w="2668133" h="4583222">
                <a:moveTo>
                  <a:pt x="1334067" y="0"/>
                </a:moveTo>
                <a:cubicBezTo>
                  <a:pt x="2070852" y="0"/>
                  <a:pt x="2668133" y="597282"/>
                  <a:pt x="2668133" y="1334066"/>
                </a:cubicBezTo>
                <a:lnTo>
                  <a:pt x="2668133" y="1808649"/>
                </a:lnTo>
                <a:lnTo>
                  <a:pt x="2668133" y="3249156"/>
                </a:lnTo>
                <a:cubicBezTo>
                  <a:pt x="2668133" y="3985941"/>
                  <a:pt x="2070852" y="4583222"/>
                  <a:pt x="1334067" y="4583222"/>
                </a:cubicBezTo>
                <a:cubicBezTo>
                  <a:pt x="597282" y="4583222"/>
                  <a:pt x="0" y="3985941"/>
                  <a:pt x="0" y="3249156"/>
                </a:cubicBezTo>
                <a:lnTo>
                  <a:pt x="0" y="2774573"/>
                </a:lnTo>
                <a:lnTo>
                  <a:pt x="0" y="1334066"/>
                </a:lnTo>
                <a:cubicBezTo>
                  <a:pt x="0" y="597282"/>
                  <a:pt x="597282" y="0"/>
                  <a:pt x="133406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076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7BEEB-08BE-4CB3-8355-F637F107CDD4}"/>
              </a:ext>
            </a:extLst>
          </p:cNvPr>
          <p:cNvSpPr>
            <a:spLocks noGrp="1"/>
          </p:cNvSpPr>
          <p:nvPr>
            <p:ph type="title"/>
          </p:nvPr>
        </p:nvSpPr>
        <p:spPr>
          <a:xfrm>
            <a:off x="533541" y="158798"/>
            <a:ext cx="7641468" cy="1352550"/>
          </a:xfrm>
        </p:spPr>
        <p:txBody>
          <a:bodyPr anchor="b">
            <a:normAutofit fontScale="90000"/>
          </a:bodyPr>
          <a:lstStyle/>
          <a:p>
            <a:r>
              <a:rPr lang="es-CO" sz="4900" dirty="0"/>
              <a:t>Poseidón</a:t>
            </a:r>
            <a:br>
              <a:rPr lang="es-CO" dirty="0"/>
            </a:br>
            <a:r>
              <a:rPr lang="es-CO" dirty="0">
                <a:solidFill>
                  <a:srgbClr val="142B48"/>
                </a:solidFill>
              </a:rPr>
              <a:t>Nombre romano: Neptuno</a:t>
            </a:r>
          </a:p>
        </p:txBody>
      </p:sp>
      <p:sp>
        <p:nvSpPr>
          <p:cNvPr id="3" name="Marcador de contenido 2">
            <a:extLst>
              <a:ext uri="{FF2B5EF4-FFF2-40B4-BE49-F238E27FC236}">
                <a16:creationId xmlns:a16="http://schemas.microsoft.com/office/drawing/2014/main" id="{748F49A8-4DF6-488E-8A57-A6A8FB3031B2}"/>
              </a:ext>
            </a:extLst>
          </p:cNvPr>
          <p:cNvSpPr>
            <a:spLocks noGrp="1"/>
          </p:cNvSpPr>
          <p:nvPr>
            <p:ph idx="1"/>
          </p:nvPr>
        </p:nvSpPr>
        <p:spPr>
          <a:xfrm>
            <a:off x="795971" y="1678627"/>
            <a:ext cx="7379037" cy="1552575"/>
          </a:xfrm>
        </p:spPr>
        <p:txBody>
          <a:bodyPr>
            <a:noAutofit/>
          </a:bodyPr>
          <a:lstStyle/>
          <a:p>
            <a:pPr marL="0" indent="0" algn="just">
              <a:lnSpc>
                <a:spcPct val="110000"/>
              </a:lnSpc>
              <a:buNone/>
            </a:pPr>
            <a:r>
              <a:rPr lang="es-ES" sz="1800" dirty="0"/>
              <a:t>Señor de los mares, los terremotos y los caballos. Los símbolos incluyen el caballo, el toro, el delfín y el tridente. Medio hijo de Crono y Rea. Hermano de Zeus y Hades. Casado con la nereida </a:t>
            </a:r>
            <a:r>
              <a:rPr lang="es-ES" sz="1800" dirty="0" err="1"/>
              <a:t>Anfítrite</a:t>
            </a:r>
            <a:r>
              <a:rPr lang="es-ES" sz="1800" dirty="0"/>
              <a:t>, aunque, como la mayor parte de dioses masculinos griegos, tuvo muchas amantes.</a:t>
            </a:r>
            <a:endParaRPr lang="es-CO" sz="1800" dirty="0"/>
          </a:p>
        </p:txBody>
      </p:sp>
      <p:pic>
        <p:nvPicPr>
          <p:cNvPr id="4100" name="Picture 4">
            <a:extLst>
              <a:ext uri="{FF2B5EF4-FFF2-40B4-BE49-F238E27FC236}">
                <a16:creationId xmlns:a16="http://schemas.microsoft.com/office/drawing/2014/main" id="{2B4A65A0-FFB3-40B0-9C96-0498E173F377}"/>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rot="16606565">
            <a:off x="4340734" y="2694135"/>
            <a:ext cx="6041879" cy="590263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oseidón - Wikipedia, la enciclopedia libre">
            <a:extLst>
              <a:ext uri="{FF2B5EF4-FFF2-40B4-BE49-F238E27FC236}">
                <a16:creationId xmlns:a16="http://schemas.microsoft.com/office/drawing/2014/main" id="{D35F8DFD-094E-4C9B-B109-AB15430F7E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060" r="13290"/>
          <a:stretch/>
        </p:blipFill>
        <p:spPr bwMode="auto">
          <a:xfrm>
            <a:off x="8990326" y="1481399"/>
            <a:ext cx="2668133" cy="4583222"/>
          </a:xfrm>
          <a:custGeom>
            <a:avLst/>
            <a:gdLst/>
            <a:ahLst/>
            <a:cxnLst/>
            <a:rect l="l" t="t" r="r" b="b"/>
            <a:pathLst>
              <a:path w="2668133" h="4583222">
                <a:moveTo>
                  <a:pt x="1334067" y="0"/>
                </a:moveTo>
                <a:cubicBezTo>
                  <a:pt x="2070852" y="0"/>
                  <a:pt x="2668133" y="597282"/>
                  <a:pt x="2668133" y="1334066"/>
                </a:cubicBezTo>
                <a:lnTo>
                  <a:pt x="2668133" y="1808649"/>
                </a:lnTo>
                <a:lnTo>
                  <a:pt x="2668133" y="3249156"/>
                </a:lnTo>
                <a:cubicBezTo>
                  <a:pt x="2668133" y="3985941"/>
                  <a:pt x="2070852" y="4583222"/>
                  <a:pt x="1334067" y="4583222"/>
                </a:cubicBezTo>
                <a:cubicBezTo>
                  <a:pt x="597282" y="4583222"/>
                  <a:pt x="0" y="3985941"/>
                  <a:pt x="0" y="3249156"/>
                </a:cubicBezTo>
                <a:lnTo>
                  <a:pt x="0" y="2774573"/>
                </a:lnTo>
                <a:lnTo>
                  <a:pt x="0" y="1334066"/>
                </a:lnTo>
                <a:cubicBezTo>
                  <a:pt x="0" y="597282"/>
                  <a:pt x="597282" y="0"/>
                  <a:pt x="133406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780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7B603C-42AC-456D-88C5-3BC2785BE78C}"/>
              </a:ext>
            </a:extLst>
          </p:cNvPr>
          <p:cNvSpPr>
            <a:spLocks noGrp="1"/>
          </p:cNvSpPr>
          <p:nvPr>
            <p:ph type="title"/>
          </p:nvPr>
        </p:nvSpPr>
        <p:spPr>
          <a:xfrm>
            <a:off x="613150" y="146445"/>
            <a:ext cx="8950101" cy="1371742"/>
          </a:xfrm>
        </p:spPr>
        <p:txBody>
          <a:bodyPr anchor="b">
            <a:normAutofit fontScale="90000"/>
          </a:bodyPr>
          <a:lstStyle/>
          <a:p>
            <a:r>
              <a:rPr lang="it-IT" sz="4900" dirty="0" err="1"/>
              <a:t>Apolo</a:t>
            </a:r>
            <a:br>
              <a:rPr lang="it-IT" dirty="0"/>
            </a:br>
            <a:r>
              <a:rPr lang="it-IT" dirty="0" err="1">
                <a:solidFill>
                  <a:srgbClr val="142B48"/>
                </a:solidFill>
              </a:rPr>
              <a:t>Nombre</a:t>
            </a:r>
            <a:r>
              <a:rPr lang="it-IT" dirty="0">
                <a:solidFill>
                  <a:srgbClr val="142B48"/>
                </a:solidFill>
              </a:rPr>
              <a:t> romano: Apolo o Febo</a:t>
            </a:r>
            <a:endParaRPr lang="es-CO" dirty="0">
              <a:solidFill>
                <a:srgbClr val="142B48"/>
              </a:solidFill>
            </a:endParaRPr>
          </a:p>
        </p:txBody>
      </p:sp>
      <p:sp>
        <p:nvSpPr>
          <p:cNvPr id="3" name="Marcador de contenido 2">
            <a:extLst>
              <a:ext uri="{FF2B5EF4-FFF2-40B4-BE49-F238E27FC236}">
                <a16:creationId xmlns:a16="http://schemas.microsoft.com/office/drawing/2014/main" id="{D1241306-D0BE-4E84-8238-BB7D8BFD4A49}"/>
              </a:ext>
            </a:extLst>
          </p:cNvPr>
          <p:cNvSpPr>
            <a:spLocks noGrp="1"/>
          </p:cNvSpPr>
          <p:nvPr>
            <p:ph idx="1"/>
          </p:nvPr>
        </p:nvSpPr>
        <p:spPr>
          <a:xfrm>
            <a:off x="866071" y="1793152"/>
            <a:ext cx="7923087" cy="3271696"/>
          </a:xfrm>
        </p:spPr>
        <p:txBody>
          <a:bodyPr>
            <a:normAutofit/>
          </a:bodyPr>
          <a:lstStyle/>
          <a:p>
            <a:pPr marL="0" indent="0" algn="just">
              <a:lnSpc>
                <a:spcPct val="100000"/>
              </a:lnSpc>
              <a:buNone/>
            </a:pPr>
            <a:r>
              <a:rPr lang="es-ES" sz="1800" dirty="0"/>
              <a:t>Dios de la música y las bellas artes, de la luz, el sol, la medicina, la belleza, el conocimiento, la poesía, la profecía y el tiro con arco. Los símbolos incluyen el sol, la lira, el arco y la flecha, el cuervo, el delfín, el lobo, el cisne y el ratón. Hijo menor de Zeus y </a:t>
            </a:r>
            <a:r>
              <a:rPr lang="es-ES" sz="1800" dirty="0" err="1"/>
              <a:t>Leto</a:t>
            </a:r>
            <a:r>
              <a:rPr lang="es-ES" sz="1800" dirty="0"/>
              <a:t>. ​Hermano gemelo de Artemisa. Líder de las musas inspiradoras. Tuvo muchas amantes, tanto diosas como mortales, y una extensa lista de hijos.</a:t>
            </a:r>
            <a:endParaRPr lang="es-CO" sz="1800" dirty="0"/>
          </a:p>
        </p:txBody>
      </p:sp>
      <p:pic>
        <p:nvPicPr>
          <p:cNvPr id="5122" name="Picture 2" descr="Apolo - Wikipedia, la enciclopedia libre">
            <a:extLst>
              <a:ext uri="{FF2B5EF4-FFF2-40B4-BE49-F238E27FC236}">
                <a16:creationId xmlns:a16="http://schemas.microsoft.com/office/drawing/2014/main" id="{AA36001B-62B4-4879-AB52-A8A151C7D3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70" b="1"/>
          <a:stretch/>
        </p:blipFill>
        <p:spPr bwMode="auto">
          <a:xfrm>
            <a:off x="9183673" y="1793152"/>
            <a:ext cx="2668133" cy="4583222"/>
          </a:xfrm>
          <a:custGeom>
            <a:avLst/>
            <a:gdLst/>
            <a:ahLst/>
            <a:cxnLst/>
            <a:rect l="l" t="t" r="r" b="b"/>
            <a:pathLst>
              <a:path w="2668133" h="4583222">
                <a:moveTo>
                  <a:pt x="1334067" y="0"/>
                </a:moveTo>
                <a:cubicBezTo>
                  <a:pt x="2070852" y="0"/>
                  <a:pt x="2668133" y="597282"/>
                  <a:pt x="2668133" y="1334066"/>
                </a:cubicBezTo>
                <a:lnTo>
                  <a:pt x="2668133" y="1808649"/>
                </a:lnTo>
                <a:lnTo>
                  <a:pt x="2668133" y="3249156"/>
                </a:lnTo>
                <a:cubicBezTo>
                  <a:pt x="2668133" y="3985941"/>
                  <a:pt x="2070852" y="4583222"/>
                  <a:pt x="1334067" y="4583222"/>
                </a:cubicBezTo>
                <a:cubicBezTo>
                  <a:pt x="597282" y="4583222"/>
                  <a:pt x="0" y="3985941"/>
                  <a:pt x="0" y="3249156"/>
                </a:cubicBezTo>
                <a:lnTo>
                  <a:pt x="0" y="2774573"/>
                </a:lnTo>
                <a:lnTo>
                  <a:pt x="0" y="1334066"/>
                </a:lnTo>
                <a:cubicBezTo>
                  <a:pt x="0" y="597282"/>
                  <a:pt x="597282" y="0"/>
                  <a:pt x="133406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383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77DE84-A588-4962-949C-57256E01A21E}"/>
              </a:ext>
            </a:extLst>
          </p:cNvPr>
          <p:cNvSpPr>
            <a:spLocks noGrp="1"/>
          </p:cNvSpPr>
          <p:nvPr>
            <p:ph type="title"/>
          </p:nvPr>
        </p:nvSpPr>
        <p:spPr>
          <a:xfrm>
            <a:off x="606186" y="178565"/>
            <a:ext cx="7855426" cy="1373093"/>
          </a:xfrm>
        </p:spPr>
        <p:txBody>
          <a:bodyPr anchor="b">
            <a:normAutofit/>
          </a:bodyPr>
          <a:lstStyle/>
          <a:p>
            <a:r>
              <a:rPr lang="es-CO" dirty="0"/>
              <a:t>Atenea</a:t>
            </a:r>
            <a:br>
              <a:rPr lang="es-CO" dirty="0"/>
            </a:br>
            <a:r>
              <a:rPr lang="es-CO" sz="4000" dirty="0">
                <a:solidFill>
                  <a:srgbClr val="142B48"/>
                </a:solidFill>
              </a:rPr>
              <a:t>Nombre romano: Minerva</a:t>
            </a:r>
          </a:p>
        </p:txBody>
      </p:sp>
      <p:sp>
        <p:nvSpPr>
          <p:cNvPr id="3" name="Marcador de contenido 2">
            <a:extLst>
              <a:ext uri="{FF2B5EF4-FFF2-40B4-BE49-F238E27FC236}">
                <a16:creationId xmlns:a16="http://schemas.microsoft.com/office/drawing/2014/main" id="{562AE6D0-FB74-4561-84E3-9D0978359338}"/>
              </a:ext>
            </a:extLst>
          </p:cNvPr>
          <p:cNvSpPr>
            <a:spLocks noGrp="1"/>
          </p:cNvSpPr>
          <p:nvPr>
            <p:ph idx="1"/>
          </p:nvPr>
        </p:nvSpPr>
        <p:spPr>
          <a:xfrm>
            <a:off x="768177" y="1782123"/>
            <a:ext cx="7541422" cy="2605734"/>
          </a:xfrm>
        </p:spPr>
        <p:txBody>
          <a:bodyPr>
            <a:normAutofit/>
          </a:bodyPr>
          <a:lstStyle/>
          <a:p>
            <a:pPr marL="0" indent="0" algn="just">
              <a:lnSpc>
                <a:spcPct val="100000"/>
              </a:lnSpc>
              <a:buNone/>
            </a:pPr>
            <a:r>
              <a:rPr lang="es-ES" sz="1800" dirty="0"/>
              <a:t>Virgen diosa de la sabiduría, la artesanía, la defensa y la guerra estratégica. Los símbolos incluyen la lechuza y el olivo. Hija de Zeus y de la </a:t>
            </a:r>
            <a:r>
              <a:rPr lang="es-ES" sz="1800" dirty="0" err="1"/>
              <a:t>oceánide</a:t>
            </a:r>
            <a:r>
              <a:rPr lang="es-ES" sz="1800" dirty="0"/>
              <a:t> Metis, surgida de la cabeza de su padre totalmente adulta y con armadura de combate completa después de que este se hubiera tragado a su madre.</a:t>
            </a:r>
            <a:endParaRPr lang="es-CO" sz="1800" dirty="0"/>
          </a:p>
        </p:txBody>
      </p:sp>
      <p:pic>
        <p:nvPicPr>
          <p:cNvPr id="6146" name="Picture 2" descr="Atenea - Wikipedia, la enciclopedia libre">
            <a:extLst>
              <a:ext uri="{FF2B5EF4-FFF2-40B4-BE49-F238E27FC236}">
                <a16:creationId xmlns:a16="http://schemas.microsoft.com/office/drawing/2014/main" id="{D4AC6AC2-A3D1-4B51-951D-5B231796A8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7975"/>
          <a:stretch/>
        </p:blipFill>
        <p:spPr bwMode="auto">
          <a:xfrm>
            <a:off x="8755690" y="1782123"/>
            <a:ext cx="2668133" cy="4583222"/>
          </a:xfrm>
          <a:custGeom>
            <a:avLst/>
            <a:gdLst/>
            <a:ahLst/>
            <a:cxnLst/>
            <a:rect l="l" t="t" r="r" b="b"/>
            <a:pathLst>
              <a:path w="2668133" h="4583222">
                <a:moveTo>
                  <a:pt x="1334067" y="0"/>
                </a:moveTo>
                <a:cubicBezTo>
                  <a:pt x="2070852" y="0"/>
                  <a:pt x="2668133" y="597282"/>
                  <a:pt x="2668133" y="1334066"/>
                </a:cubicBezTo>
                <a:lnTo>
                  <a:pt x="2668133" y="1808649"/>
                </a:lnTo>
                <a:lnTo>
                  <a:pt x="2668133" y="3249156"/>
                </a:lnTo>
                <a:cubicBezTo>
                  <a:pt x="2668133" y="3985941"/>
                  <a:pt x="2070852" y="4583222"/>
                  <a:pt x="1334067" y="4583222"/>
                </a:cubicBezTo>
                <a:cubicBezTo>
                  <a:pt x="597282" y="4583222"/>
                  <a:pt x="0" y="3985941"/>
                  <a:pt x="0" y="3249156"/>
                </a:cubicBezTo>
                <a:lnTo>
                  <a:pt x="0" y="2774573"/>
                </a:lnTo>
                <a:lnTo>
                  <a:pt x="0" y="1334066"/>
                </a:lnTo>
                <a:cubicBezTo>
                  <a:pt x="0" y="597282"/>
                  <a:pt x="597282" y="0"/>
                  <a:pt x="133406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253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6B1267-476D-4933-8EF1-43F10311A22F}"/>
              </a:ext>
            </a:extLst>
          </p:cNvPr>
          <p:cNvSpPr>
            <a:spLocks noGrp="1"/>
          </p:cNvSpPr>
          <p:nvPr>
            <p:ph type="title"/>
          </p:nvPr>
        </p:nvSpPr>
        <p:spPr>
          <a:xfrm>
            <a:off x="677363" y="183925"/>
            <a:ext cx="6826215" cy="1322698"/>
          </a:xfrm>
        </p:spPr>
        <p:txBody>
          <a:bodyPr anchor="b">
            <a:normAutofit fontScale="90000"/>
          </a:bodyPr>
          <a:lstStyle/>
          <a:p>
            <a:r>
              <a:rPr lang="es-CO" sz="4900" dirty="0"/>
              <a:t>Afrodita</a:t>
            </a:r>
            <a:br>
              <a:rPr lang="es-CO" dirty="0"/>
            </a:br>
            <a:r>
              <a:rPr lang="es-CO" dirty="0">
                <a:solidFill>
                  <a:srgbClr val="142B48"/>
                </a:solidFill>
              </a:rPr>
              <a:t>Nombre romano: Venus</a:t>
            </a:r>
          </a:p>
        </p:txBody>
      </p:sp>
      <p:sp>
        <p:nvSpPr>
          <p:cNvPr id="3" name="Marcador de contenido 2">
            <a:extLst>
              <a:ext uri="{FF2B5EF4-FFF2-40B4-BE49-F238E27FC236}">
                <a16:creationId xmlns:a16="http://schemas.microsoft.com/office/drawing/2014/main" id="{E855EC8E-C61F-4192-87BA-AB5C4D94CAA2}"/>
              </a:ext>
            </a:extLst>
          </p:cNvPr>
          <p:cNvSpPr>
            <a:spLocks noGrp="1"/>
          </p:cNvSpPr>
          <p:nvPr>
            <p:ph idx="1"/>
          </p:nvPr>
        </p:nvSpPr>
        <p:spPr>
          <a:xfrm>
            <a:off x="947838" y="1561215"/>
            <a:ext cx="10884770" cy="2057450"/>
          </a:xfrm>
        </p:spPr>
        <p:txBody>
          <a:bodyPr>
            <a:noAutofit/>
          </a:bodyPr>
          <a:lstStyle/>
          <a:p>
            <a:pPr marL="0" indent="0" algn="just">
              <a:lnSpc>
                <a:spcPct val="100000"/>
              </a:lnSpc>
              <a:buNone/>
            </a:pPr>
            <a:r>
              <a:rPr lang="es-ES" sz="1600" dirty="0"/>
              <a:t>Diosa del amor, la belleza y el deseo. Los símbolos incluyen la paloma, el pájaro, la manzana, la abeja, el cisne, el mirto y la rosa. Su nombre proviene del griego α</a:t>
            </a:r>
            <a:r>
              <a:rPr lang="es-ES" sz="1600" dirty="0" err="1"/>
              <a:t>φρο</a:t>
            </a:r>
            <a:r>
              <a:rPr lang="es-ES" sz="1600" dirty="0"/>
              <a:t> 'afro', surgida de la espuma del mar después de que la sangre de Urano goteara sobre la tierra y el mar tras ser castrado por su hijo Crono. En otros mitos se la señala como hija de Zeus y de la </a:t>
            </a:r>
            <a:r>
              <a:rPr lang="es-ES" sz="1600" dirty="0" err="1"/>
              <a:t>oceánide</a:t>
            </a:r>
            <a:r>
              <a:rPr lang="es-ES" sz="1600" dirty="0"/>
              <a:t> </a:t>
            </a:r>
            <a:r>
              <a:rPr lang="es-ES" sz="1600" dirty="0" err="1"/>
              <a:t>Dione</a:t>
            </a:r>
            <a:r>
              <a:rPr lang="es-ES" sz="1600" dirty="0"/>
              <a:t>. Casada con </a:t>
            </a:r>
            <a:r>
              <a:rPr lang="es-ES" sz="1600" dirty="0" err="1"/>
              <a:t>Hefesto</a:t>
            </a:r>
            <a:r>
              <a:rPr lang="es-ES" sz="1600" dirty="0"/>
              <a:t>, aunque tuvo muchas relaciones adúlteras, en especial con Ares (de quien tuvo ocho hijos, entre ellos Eros). Su nombre nos dio la palabra "afrodisíaco"​, y de su equivalente en romano antiguo (Venere), provienen venerar y venérea.</a:t>
            </a:r>
            <a:endParaRPr lang="es-CO" sz="1600" dirty="0"/>
          </a:p>
        </p:txBody>
      </p:sp>
      <p:pic>
        <p:nvPicPr>
          <p:cNvPr id="7170" name="Picture 2" descr="Afrodita - Wikipedia, la enciclopedia libre">
            <a:extLst>
              <a:ext uri="{FF2B5EF4-FFF2-40B4-BE49-F238E27FC236}">
                <a16:creationId xmlns:a16="http://schemas.microsoft.com/office/drawing/2014/main" id="{29A4A56A-2333-4F79-8A16-0603594A71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791"/>
          <a:stretch/>
        </p:blipFill>
        <p:spPr bwMode="auto">
          <a:xfrm>
            <a:off x="7105243" y="3246590"/>
            <a:ext cx="2668133" cy="3427485"/>
          </a:xfrm>
          <a:custGeom>
            <a:avLst/>
            <a:gdLst/>
            <a:ahLst/>
            <a:cxnLst/>
            <a:rect l="l" t="t" r="r" b="b"/>
            <a:pathLst>
              <a:path w="2668133" h="4583222">
                <a:moveTo>
                  <a:pt x="1334067" y="0"/>
                </a:moveTo>
                <a:cubicBezTo>
                  <a:pt x="2070852" y="0"/>
                  <a:pt x="2668133" y="597282"/>
                  <a:pt x="2668133" y="1334066"/>
                </a:cubicBezTo>
                <a:lnTo>
                  <a:pt x="2668133" y="1808649"/>
                </a:lnTo>
                <a:lnTo>
                  <a:pt x="2668133" y="3249156"/>
                </a:lnTo>
                <a:cubicBezTo>
                  <a:pt x="2668133" y="3985941"/>
                  <a:pt x="2070852" y="4583222"/>
                  <a:pt x="1334067" y="4583222"/>
                </a:cubicBezTo>
                <a:cubicBezTo>
                  <a:pt x="597282" y="4583222"/>
                  <a:pt x="0" y="3985941"/>
                  <a:pt x="0" y="3249156"/>
                </a:cubicBezTo>
                <a:lnTo>
                  <a:pt x="0" y="2774573"/>
                </a:lnTo>
                <a:lnTo>
                  <a:pt x="0" y="1334066"/>
                </a:lnTo>
                <a:cubicBezTo>
                  <a:pt x="0" y="597282"/>
                  <a:pt x="597282" y="0"/>
                  <a:pt x="133406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742964"/>
      </p:ext>
    </p:extLst>
  </p:cSld>
  <p:clrMapOvr>
    <a:masterClrMapping/>
  </p:clrMapOvr>
</p:sld>
</file>

<file path=ppt/theme/theme1.xml><?xml version="1.0" encoding="utf-8"?>
<a:theme xmlns:a="http://schemas.openxmlformats.org/drawingml/2006/main" name="PlantillaFR2021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D1CFEA7-C285-4D64-B998-B77C0839C080}" vid="{BECAA0F5-D504-4101-B8E0-AAB2FE770967}"/>
    </a:ext>
  </a:extLst>
</a:theme>
</file>

<file path=docProps/app.xml><?xml version="1.0" encoding="utf-8"?>
<Properties xmlns="http://schemas.openxmlformats.org/officeDocument/2006/extended-properties" xmlns:vt="http://schemas.openxmlformats.org/officeDocument/2006/docPropsVTypes">
  <Template>PlantillaFR2021 (1)</Template>
  <TotalTime>21539</TotalTime>
  <Words>3422</Words>
  <Application>Microsoft Office PowerPoint</Application>
  <PresentationFormat>Widescreen</PresentationFormat>
  <Paragraphs>93</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Montserrat</vt:lpstr>
      <vt:lpstr>PlantillaFR2021 (1)</vt:lpstr>
      <vt:lpstr>MITOLOGÍA GRIEGA: DIOSES Y HÉROES</vt:lpstr>
      <vt:lpstr>Dioses</vt:lpstr>
      <vt:lpstr>Generalidades</vt:lpstr>
      <vt:lpstr>Zeus  Nombre romano: Júpiter</vt:lpstr>
      <vt:lpstr>Hera Nombre romano: Juno</vt:lpstr>
      <vt:lpstr>Poseidón Nombre romano: Neptuno</vt:lpstr>
      <vt:lpstr>Apolo Nombre romano: Apolo o Febo</vt:lpstr>
      <vt:lpstr>Atenea Nombre romano: Minerva</vt:lpstr>
      <vt:lpstr>Afrodita Nombre romano: Venus</vt:lpstr>
      <vt:lpstr>Ares Nombre romano: Marte</vt:lpstr>
      <vt:lpstr>Dioniso Nombre romano: Baco</vt:lpstr>
      <vt:lpstr>Hermes Nombre romano: Mercurio</vt:lpstr>
      <vt:lpstr>Artemisa Nombre romano: Diana</vt:lpstr>
      <vt:lpstr>Hefesto Nombre romano: Vulcano</vt:lpstr>
      <vt:lpstr>Deméter Nombre romano: Ceres</vt:lpstr>
      <vt:lpstr>Hades Nombre romano: Plutón</vt:lpstr>
      <vt:lpstr>Hestia Nombre romano: Vesta</vt:lpstr>
      <vt:lpstr>Asclepio Nombre romano: Esculapio</vt:lpstr>
      <vt:lpstr>Eros Nombre romano: Cupido</vt:lpstr>
      <vt:lpstr>Hebe Nombre romano: Juventas</vt:lpstr>
      <vt:lpstr>Heracles Nombre romano: Hércules</vt:lpstr>
      <vt:lpstr>Pan Nombre romano: Fauno o Silvano</vt:lpstr>
      <vt:lpstr>Perséfone Nombre romano: Proserpina</vt:lpstr>
      <vt:lpstr>PowerPoint Presentation</vt:lpstr>
      <vt:lpstr>Generalidades</vt:lpstr>
      <vt:lpstr>Heracles</vt:lpstr>
      <vt:lpstr>PowerPoint Presentation</vt:lpstr>
      <vt:lpstr>Perseo</vt:lpstr>
      <vt:lpstr>PowerPoint Presentation</vt:lpstr>
      <vt:lpstr>Los Argonautas</vt:lpstr>
      <vt:lpstr>PowerPoint Presentation</vt:lpstr>
      <vt:lpstr>Guerra de Troya</vt:lpstr>
      <vt:lpstr>PowerPoint Presentation</vt:lpstr>
      <vt:lpstr>Teseo</vt:lpstr>
      <vt:lpstr>Triptólemo</vt:lpstr>
      <vt:lpstr>Belerofonte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Mitología Griega: Dioses y Héroes</dc:title>
  <dc:creator>Náyade Buitrago</dc:creator>
  <cp:lastModifiedBy>ana.cardonaga@outlook.es</cp:lastModifiedBy>
  <cp:revision>28</cp:revision>
  <dcterms:created xsi:type="dcterms:W3CDTF">2021-09-01T07:39:44Z</dcterms:created>
  <dcterms:modified xsi:type="dcterms:W3CDTF">2021-11-16T22:25:37Z</dcterms:modified>
</cp:coreProperties>
</file>